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7" r:id="rId3"/>
    <p:sldId id="258" r:id="rId4"/>
    <p:sldId id="261" r:id="rId5"/>
    <p:sldId id="263" r:id="rId6"/>
    <p:sldId id="262" r:id="rId7"/>
    <p:sldId id="266" r:id="rId8"/>
    <p:sldId id="260" r:id="rId9"/>
    <p:sldId id="265" r:id="rId10"/>
    <p:sldId id="267" r:id="rId11"/>
    <p:sldId id="268" r:id="rId12"/>
    <p:sldId id="296" r:id="rId13"/>
    <p:sldId id="269" r:id="rId14"/>
    <p:sldId id="292" r:id="rId15"/>
    <p:sldId id="298" r:id="rId16"/>
    <p:sldId id="272" r:id="rId17"/>
    <p:sldId id="273" r:id="rId18"/>
    <p:sldId id="274" r:id="rId19"/>
    <p:sldId id="276" r:id="rId20"/>
    <p:sldId id="278" r:id="rId21"/>
    <p:sldId id="277" r:id="rId22"/>
    <p:sldId id="279" r:id="rId23"/>
    <p:sldId id="293" r:id="rId24"/>
    <p:sldId id="294" r:id="rId25"/>
    <p:sldId id="295" r:id="rId26"/>
    <p:sldId id="297" r:id="rId27"/>
    <p:sldId id="270" r:id="rId28"/>
    <p:sldId id="283" r:id="rId29"/>
    <p:sldId id="284" r:id="rId30"/>
    <p:sldId id="287" r:id="rId31"/>
    <p:sldId id="285" r:id="rId32"/>
    <p:sldId id="288" r:id="rId33"/>
    <p:sldId id="286" r:id="rId34"/>
    <p:sldId id="289" r:id="rId35"/>
    <p:sldId id="301" r:id="rId36"/>
    <p:sldId id="303" r:id="rId37"/>
    <p:sldId id="302" r:id="rId38"/>
    <p:sldId id="300" r:id="rId39"/>
    <p:sldId id="291" r:id="rId40"/>
    <p:sldId id="299"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83878" autoAdjust="0"/>
  </p:normalViewPr>
  <p:slideViewPr>
    <p:cSldViewPr snapToGrid="0">
      <p:cViewPr>
        <p:scale>
          <a:sx n="39" d="100"/>
          <a:sy n="39" d="100"/>
        </p:scale>
        <p:origin x="22" y="5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B86A1D-1E03-4C6F-8517-9F98F01EC8EB}" type="datetimeFigureOut">
              <a:rPr lang="en-US" smtClean="0"/>
              <a:t>4/4/2019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BC9BCE-EC1E-4A17-AF54-FE37AC245520}" type="slidenum">
              <a:rPr lang="en-US" smtClean="0"/>
              <a:t>‹#›</a:t>
            </a:fld>
            <a:endParaRPr lang="en-US"/>
          </a:p>
        </p:txBody>
      </p:sp>
    </p:spTree>
    <p:extLst>
      <p:ext uri="{BB962C8B-B14F-4D97-AF65-F5344CB8AC3E}">
        <p14:creationId xmlns:p14="http://schemas.microsoft.com/office/powerpoint/2010/main" val="1531069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Combines chromatin immunoprecipitation (</a:t>
            </a:r>
            <a:r>
              <a:rPr lang="en-US" dirty="0" err="1"/>
              <a:t>ChIP</a:t>
            </a:r>
            <a:r>
              <a:rPr lang="en-US" dirty="0"/>
              <a:t>) with massively parallel DNA sequencing </a:t>
            </a:r>
          </a:p>
          <a:p>
            <a:pPr>
              <a:buNone/>
            </a:pPr>
            <a:endParaRPr lang="en-US" dirty="0"/>
          </a:p>
          <a:p>
            <a:r>
              <a:rPr lang="en-US" dirty="0"/>
              <a:t>Determines how transcription factors and other chromatin-associated proteins influence phenotype-affecting mechanisms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B6BC9BCE-EC1E-4A17-AF54-FE37AC245520}" type="slidenum">
              <a:rPr lang="en-US" smtClean="0"/>
              <a:t>8</a:t>
            </a:fld>
            <a:endParaRPr lang="en-US"/>
          </a:p>
        </p:txBody>
      </p:sp>
    </p:spTree>
    <p:extLst>
      <p:ext uri="{BB962C8B-B14F-4D97-AF65-F5344CB8AC3E}">
        <p14:creationId xmlns:p14="http://schemas.microsoft.com/office/powerpoint/2010/main" val="26779319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7DF80-EAF4-4463-A255-EF1CFBC3A9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E312BE-ABA5-4024-AE94-D8B16677BA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508063-33C2-4200-AEF7-28B600A330C4}"/>
              </a:ext>
            </a:extLst>
          </p:cNvPr>
          <p:cNvSpPr>
            <a:spLocks noGrp="1"/>
          </p:cNvSpPr>
          <p:nvPr>
            <p:ph type="dt" sz="half" idx="10"/>
          </p:nvPr>
        </p:nvSpPr>
        <p:spPr/>
        <p:txBody>
          <a:bodyPr/>
          <a:lstStyle/>
          <a:p>
            <a:fld id="{58764389-0CE6-46C4-9DAC-BC1D032EFCA7}" type="datetimeFigureOut">
              <a:rPr lang="en-US" smtClean="0"/>
              <a:t>4/4/2019</a:t>
            </a:fld>
            <a:endParaRPr lang="en-US"/>
          </a:p>
        </p:txBody>
      </p:sp>
      <p:sp>
        <p:nvSpPr>
          <p:cNvPr id="5" name="Footer Placeholder 4">
            <a:extLst>
              <a:ext uri="{FF2B5EF4-FFF2-40B4-BE49-F238E27FC236}">
                <a16:creationId xmlns:a16="http://schemas.microsoft.com/office/drawing/2014/main" id="{06966127-C17C-405B-BCB9-AFFFC72037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EFE409-61FF-4C89-AF52-852A24526017}"/>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3474173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636F0-FE5B-46C6-A3DE-60C5F68FFC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B9D064-5E7C-425B-9607-5775DA9F16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ED58BD-B986-4E08-B6F8-355C2CC0CB9D}"/>
              </a:ext>
            </a:extLst>
          </p:cNvPr>
          <p:cNvSpPr>
            <a:spLocks noGrp="1"/>
          </p:cNvSpPr>
          <p:nvPr>
            <p:ph type="dt" sz="half" idx="10"/>
          </p:nvPr>
        </p:nvSpPr>
        <p:spPr/>
        <p:txBody>
          <a:bodyPr/>
          <a:lstStyle/>
          <a:p>
            <a:fld id="{58764389-0CE6-46C4-9DAC-BC1D032EFCA7}" type="datetimeFigureOut">
              <a:rPr lang="en-US" smtClean="0"/>
              <a:t>4/4/2019</a:t>
            </a:fld>
            <a:endParaRPr lang="en-US"/>
          </a:p>
        </p:txBody>
      </p:sp>
      <p:sp>
        <p:nvSpPr>
          <p:cNvPr id="5" name="Footer Placeholder 4">
            <a:extLst>
              <a:ext uri="{FF2B5EF4-FFF2-40B4-BE49-F238E27FC236}">
                <a16:creationId xmlns:a16="http://schemas.microsoft.com/office/drawing/2014/main" id="{0DCA6C38-A58D-4059-88E8-AB18D2B3AA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CC18F7-AA9B-421D-994A-5D2C26768FEB}"/>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2086975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742860-A694-428D-87E6-EC1E7B0A5C1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91859F-3C54-44E9-966E-B2C102D129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824B63-7C03-418A-A3C5-739496879E34}"/>
              </a:ext>
            </a:extLst>
          </p:cNvPr>
          <p:cNvSpPr>
            <a:spLocks noGrp="1"/>
          </p:cNvSpPr>
          <p:nvPr>
            <p:ph type="dt" sz="half" idx="10"/>
          </p:nvPr>
        </p:nvSpPr>
        <p:spPr/>
        <p:txBody>
          <a:bodyPr/>
          <a:lstStyle/>
          <a:p>
            <a:fld id="{58764389-0CE6-46C4-9DAC-BC1D032EFCA7}" type="datetimeFigureOut">
              <a:rPr lang="en-US" smtClean="0"/>
              <a:t>4/4/2019</a:t>
            </a:fld>
            <a:endParaRPr lang="en-US"/>
          </a:p>
        </p:txBody>
      </p:sp>
      <p:sp>
        <p:nvSpPr>
          <p:cNvPr id="5" name="Footer Placeholder 4">
            <a:extLst>
              <a:ext uri="{FF2B5EF4-FFF2-40B4-BE49-F238E27FC236}">
                <a16:creationId xmlns:a16="http://schemas.microsoft.com/office/drawing/2014/main" id="{11044952-C8DE-4A1A-B9DF-D4D8F4B922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3AD23-9005-4F2B-A7E8-EA668CE40D80}"/>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3361148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19B93-8087-4AB2-82AC-31DAAAB09D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6AA6CC-EDB2-482E-AF2B-31FD992F58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255136-300A-431D-AB09-3FFDA4E26AFF}"/>
              </a:ext>
            </a:extLst>
          </p:cNvPr>
          <p:cNvSpPr>
            <a:spLocks noGrp="1"/>
          </p:cNvSpPr>
          <p:nvPr>
            <p:ph type="dt" sz="half" idx="10"/>
          </p:nvPr>
        </p:nvSpPr>
        <p:spPr/>
        <p:txBody>
          <a:bodyPr/>
          <a:lstStyle/>
          <a:p>
            <a:fld id="{58764389-0CE6-46C4-9DAC-BC1D032EFCA7}" type="datetimeFigureOut">
              <a:rPr lang="en-US" smtClean="0"/>
              <a:t>4/4/2019</a:t>
            </a:fld>
            <a:endParaRPr lang="en-US"/>
          </a:p>
        </p:txBody>
      </p:sp>
      <p:sp>
        <p:nvSpPr>
          <p:cNvPr id="5" name="Footer Placeholder 4">
            <a:extLst>
              <a:ext uri="{FF2B5EF4-FFF2-40B4-BE49-F238E27FC236}">
                <a16:creationId xmlns:a16="http://schemas.microsoft.com/office/drawing/2014/main" id="{EE0377BB-A75F-4BAA-B61B-0A559C6FF8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FB45ED-90B8-42E1-8A69-1217ED939F3F}"/>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2443361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5EC9B-F1A7-4605-A001-F7F38AA321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ADE54C6-F285-4185-AD04-A27BBC391D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BA656E-6897-47D4-BF9D-EE40AC9463D1}"/>
              </a:ext>
            </a:extLst>
          </p:cNvPr>
          <p:cNvSpPr>
            <a:spLocks noGrp="1"/>
          </p:cNvSpPr>
          <p:nvPr>
            <p:ph type="dt" sz="half" idx="10"/>
          </p:nvPr>
        </p:nvSpPr>
        <p:spPr/>
        <p:txBody>
          <a:bodyPr/>
          <a:lstStyle/>
          <a:p>
            <a:fld id="{58764389-0CE6-46C4-9DAC-BC1D032EFCA7}" type="datetimeFigureOut">
              <a:rPr lang="en-US" smtClean="0"/>
              <a:t>4/4/2019</a:t>
            </a:fld>
            <a:endParaRPr lang="en-US"/>
          </a:p>
        </p:txBody>
      </p:sp>
      <p:sp>
        <p:nvSpPr>
          <p:cNvPr id="5" name="Footer Placeholder 4">
            <a:extLst>
              <a:ext uri="{FF2B5EF4-FFF2-40B4-BE49-F238E27FC236}">
                <a16:creationId xmlns:a16="http://schemas.microsoft.com/office/drawing/2014/main" id="{B2E083DF-7304-4F22-8F28-11A47D1637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5C90C7-C32E-4249-9944-896A63DEA3FE}"/>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2880514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64B68-EB81-47CA-A03A-FCAAA60BB8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6C5299-6B67-4676-A6FA-63D1DCF7E0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E8AE4DF-5A7A-4EE2-940E-A31390CDA0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EB2564-407D-4569-A017-B1695490D608}"/>
              </a:ext>
            </a:extLst>
          </p:cNvPr>
          <p:cNvSpPr>
            <a:spLocks noGrp="1"/>
          </p:cNvSpPr>
          <p:nvPr>
            <p:ph type="dt" sz="half" idx="10"/>
          </p:nvPr>
        </p:nvSpPr>
        <p:spPr/>
        <p:txBody>
          <a:bodyPr/>
          <a:lstStyle/>
          <a:p>
            <a:fld id="{58764389-0CE6-46C4-9DAC-BC1D032EFCA7}" type="datetimeFigureOut">
              <a:rPr lang="en-US" smtClean="0"/>
              <a:t>4/4/2019</a:t>
            </a:fld>
            <a:endParaRPr lang="en-US"/>
          </a:p>
        </p:txBody>
      </p:sp>
      <p:sp>
        <p:nvSpPr>
          <p:cNvPr id="6" name="Footer Placeholder 5">
            <a:extLst>
              <a:ext uri="{FF2B5EF4-FFF2-40B4-BE49-F238E27FC236}">
                <a16:creationId xmlns:a16="http://schemas.microsoft.com/office/drawing/2014/main" id="{FBA81856-5CF5-4828-9C5D-7183513ADC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CFABA4-7462-4569-AA0D-2EFDF97AB942}"/>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1618779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E2F6-BDB7-4400-8DD0-448C1ECC34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DB0D652-45EA-4CE9-8AD4-E10A89C44B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700099-BCE1-451E-AFDA-B0AD6798B3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9A34FB-82CE-433E-B7F7-9367449C37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6908F4-7293-4E9D-ADCB-FDE019C9608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8757A7D-E7A0-4F26-9735-ED51412B3C13}"/>
              </a:ext>
            </a:extLst>
          </p:cNvPr>
          <p:cNvSpPr>
            <a:spLocks noGrp="1"/>
          </p:cNvSpPr>
          <p:nvPr>
            <p:ph type="dt" sz="half" idx="10"/>
          </p:nvPr>
        </p:nvSpPr>
        <p:spPr/>
        <p:txBody>
          <a:bodyPr/>
          <a:lstStyle/>
          <a:p>
            <a:fld id="{58764389-0CE6-46C4-9DAC-BC1D032EFCA7}" type="datetimeFigureOut">
              <a:rPr lang="en-US" smtClean="0"/>
              <a:t>4/4/2019</a:t>
            </a:fld>
            <a:endParaRPr lang="en-US"/>
          </a:p>
        </p:txBody>
      </p:sp>
      <p:sp>
        <p:nvSpPr>
          <p:cNvPr id="8" name="Footer Placeholder 7">
            <a:extLst>
              <a:ext uri="{FF2B5EF4-FFF2-40B4-BE49-F238E27FC236}">
                <a16:creationId xmlns:a16="http://schemas.microsoft.com/office/drawing/2014/main" id="{E653CC7D-FF34-4040-8474-680D307602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6198C26-B68B-4330-8011-92F44782A1E1}"/>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1234745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1AE84-2A5A-42DB-B774-73E84E5992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7F0283-FDCE-44C3-AD7C-23373CFF4B3D}"/>
              </a:ext>
            </a:extLst>
          </p:cNvPr>
          <p:cNvSpPr>
            <a:spLocks noGrp="1"/>
          </p:cNvSpPr>
          <p:nvPr>
            <p:ph type="dt" sz="half" idx="10"/>
          </p:nvPr>
        </p:nvSpPr>
        <p:spPr/>
        <p:txBody>
          <a:bodyPr/>
          <a:lstStyle/>
          <a:p>
            <a:fld id="{58764389-0CE6-46C4-9DAC-BC1D032EFCA7}" type="datetimeFigureOut">
              <a:rPr lang="en-US" smtClean="0"/>
              <a:t>4/4/2019</a:t>
            </a:fld>
            <a:endParaRPr lang="en-US"/>
          </a:p>
        </p:txBody>
      </p:sp>
      <p:sp>
        <p:nvSpPr>
          <p:cNvPr id="4" name="Footer Placeholder 3">
            <a:extLst>
              <a:ext uri="{FF2B5EF4-FFF2-40B4-BE49-F238E27FC236}">
                <a16:creationId xmlns:a16="http://schemas.microsoft.com/office/drawing/2014/main" id="{55CAB2D2-E113-4248-8503-1E7DDA67CD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59856B-3983-48A2-A583-1B0410D5DE69}"/>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2676486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948E9D-2A34-4D0A-947B-29381D876A61}"/>
              </a:ext>
            </a:extLst>
          </p:cNvPr>
          <p:cNvSpPr>
            <a:spLocks noGrp="1"/>
          </p:cNvSpPr>
          <p:nvPr>
            <p:ph type="dt" sz="half" idx="10"/>
          </p:nvPr>
        </p:nvSpPr>
        <p:spPr/>
        <p:txBody>
          <a:bodyPr/>
          <a:lstStyle/>
          <a:p>
            <a:fld id="{58764389-0CE6-46C4-9DAC-BC1D032EFCA7}" type="datetimeFigureOut">
              <a:rPr lang="en-US" smtClean="0"/>
              <a:t>4/4/2019</a:t>
            </a:fld>
            <a:endParaRPr lang="en-US"/>
          </a:p>
        </p:txBody>
      </p:sp>
      <p:sp>
        <p:nvSpPr>
          <p:cNvPr id="3" name="Footer Placeholder 2">
            <a:extLst>
              <a:ext uri="{FF2B5EF4-FFF2-40B4-BE49-F238E27FC236}">
                <a16:creationId xmlns:a16="http://schemas.microsoft.com/office/drawing/2014/main" id="{78363D65-FD06-4F25-B5C0-CC5C6F5541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263B5B-A3FC-43A9-873B-CB3EF4BA33A9}"/>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2578926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9A66E-E81C-43EF-AE54-584A8B9F15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2BA9C5-A965-4306-8E0D-FA1E7AF51D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31A12D-AD04-4536-BDF2-5E849FF9BB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F0561C-F72F-4AA1-A8F6-BDFBD40FFF28}"/>
              </a:ext>
            </a:extLst>
          </p:cNvPr>
          <p:cNvSpPr>
            <a:spLocks noGrp="1"/>
          </p:cNvSpPr>
          <p:nvPr>
            <p:ph type="dt" sz="half" idx="10"/>
          </p:nvPr>
        </p:nvSpPr>
        <p:spPr/>
        <p:txBody>
          <a:bodyPr/>
          <a:lstStyle/>
          <a:p>
            <a:fld id="{58764389-0CE6-46C4-9DAC-BC1D032EFCA7}" type="datetimeFigureOut">
              <a:rPr lang="en-US" smtClean="0"/>
              <a:t>4/4/2019</a:t>
            </a:fld>
            <a:endParaRPr lang="en-US"/>
          </a:p>
        </p:txBody>
      </p:sp>
      <p:sp>
        <p:nvSpPr>
          <p:cNvPr id="6" name="Footer Placeholder 5">
            <a:extLst>
              <a:ext uri="{FF2B5EF4-FFF2-40B4-BE49-F238E27FC236}">
                <a16:creationId xmlns:a16="http://schemas.microsoft.com/office/drawing/2014/main" id="{2164396C-CB2D-4B26-AC74-49FA9107EB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4C3388-46D2-4988-8C03-ACFE8967C788}"/>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2494218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B62C4-EAB6-4EBD-8524-D0AB30050D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D1DA543-8DEE-4518-9877-072AE253F2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ACFCD5-D67D-476E-A28A-D01E8A31E1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A4ECDF-FAE1-47EE-95BF-D4431F3ECCD7}"/>
              </a:ext>
            </a:extLst>
          </p:cNvPr>
          <p:cNvSpPr>
            <a:spLocks noGrp="1"/>
          </p:cNvSpPr>
          <p:nvPr>
            <p:ph type="dt" sz="half" idx="10"/>
          </p:nvPr>
        </p:nvSpPr>
        <p:spPr/>
        <p:txBody>
          <a:bodyPr/>
          <a:lstStyle/>
          <a:p>
            <a:fld id="{58764389-0CE6-46C4-9DAC-BC1D032EFCA7}" type="datetimeFigureOut">
              <a:rPr lang="en-US" smtClean="0"/>
              <a:t>4/4/2019</a:t>
            </a:fld>
            <a:endParaRPr lang="en-US"/>
          </a:p>
        </p:txBody>
      </p:sp>
      <p:sp>
        <p:nvSpPr>
          <p:cNvPr id="6" name="Footer Placeholder 5">
            <a:extLst>
              <a:ext uri="{FF2B5EF4-FFF2-40B4-BE49-F238E27FC236}">
                <a16:creationId xmlns:a16="http://schemas.microsoft.com/office/drawing/2014/main" id="{18431B05-BF14-4692-9A6E-56C306563F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E0E0CF-F84E-4284-8AC4-D2C15682E372}"/>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1275319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1A140B-E0A3-481E-AA8D-1371ED2AE0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0F2284-70E0-4B1B-9690-0E3AC9BB5B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C12C19-8A97-425A-A435-365018209A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764389-0CE6-46C4-9DAC-BC1D032EFCA7}" type="datetimeFigureOut">
              <a:rPr lang="en-US" smtClean="0"/>
              <a:t>4/4/2019</a:t>
            </a:fld>
            <a:endParaRPr lang="en-US"/>
          </a:p>
        </p:txBody>
      </p:sp>
      <p:sp>
        <p:nvSpPr>
          <p:cNvPr id="5" name="Footer Placeholder 4">
            <a:extLst>
              <a:ext uri="{FF2B5EF4-FFF2-40B4-BE49-F238E27FC236}">
                <a16:creationId xmlns:a16="http://schemas.microsoft.com/office/drawing/2014/main" id="{F7AAD8BB-B5AA-4FB0-B034-D653A726B2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2141EFF-7D6A-476D-95DE-FE12B2CABB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7A96FE-56EE-4975-8288-16D208B4B725}" type="slidenum">
              <a:rPr lang="en-US" smtClean="0"/>
              <a:t>‹#›</a:t>
            </a:fld>
            <a:endParaRPr lang="en-US"/>
          </a:p>
        </p:txBody>
      </p:sp>
    </p:spTree>
    <p:extLst>
      <p:ext uri="{BB962C8B-B14F-4D97-AF65-F5344CB8AC3E}">
        <p14:creationId xmlns:p14="http://schemas.microsoft.com/office/powerpoint/2010/main" val="10588958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www.personal.psu.edu/sxt30/projects_chromatinenzymes.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62FB5-F540-4B67-A3E4-304DAA9E83B3}"/>
              </a:ext>
            </a:extLst>
          </p:cNvPr>
          <p:cNvSpPr>
            <a:spLocks noGrp="1"/>
          </p:cNvSpPr>
          <p:nvPr>
            <p:ph type="ctrTitle"/>
          </p:nvPr>
        </p:nvSpPr>
        <p:spPr>
          <a:xfrm>
            <a:off x="611284" y="1122363"/>
            <a:ext cx="10967748" cy="2387600"/>
          </a:xfrm>
        </p:spPr>
        <p:txBody>
          <a:bodyPr>
            <a:noAutofit/>
          </a:bodyPr>
          <a:lstStyle/>
          <a:p>
            <a:r>
              <a:rPr lang="en-US" sz="5000" dirty="0"/>
              <a:t>Computational Prediction of Boundaries of 3D Genomic Domains in Class Imbalance Settings</a:t>
            </a:r>
          </a:p>
        </p:txBody>
      </p:sp>
      <p:sp>
        <p:nvSpPr>
          <p:cNvPr id="3" name="Subtitle 2">
            <a:extLst>
              <a:ext uri="{FF2B5EF4-FFF2-40B4-BE49-F238E27FC236}">
                <a16:creationId xmlns:a16="http://schemas.microsoft.com/office/drawing/2014/main" id="{8C157F6B-3364-4166-A449-7EF6BF1646B3}"/>
              </a:ext>
            </a:extLst>
          </p:cNvPr>
          <p:cNvSpPr>
            <a:spLocks noGrp="1"/>
          </p:cNvSpPr>
          <p:nvPr>
            <p:ph type="subTitle" idx="1"/>
          </p:nvPr>
        </p:nvSpPr>
        <p:spPr/>
        <p:txBody>
          <a:bodyPr>
            <a:normAutofit fontScale="85000" lnSpcReduction="10000"/>
          </a:bodyPr>
          <a:lstStyle/>
          <a:p>
            <a:r>
              <a:rPr lang="en-US" dirty="0"/>
              <a:t>Spiro C. Stilianoudakis</a:t>
            </a:r>
            <a:r>
              <a:rPr lang="en-US" baseline="30000" dirty="0"/>
              <a:t>1</a:t>
            </a:r>
            <a:r>
              <a:rPr lang="en-US" dirty="0"/>
              <a:t> (stilianoudasc@mymail.vcu.edu) </a:t>
            </a:r>
          </a:p>
          <a:p>
            <a:r>
              <a:rPr lang="en-US" dirty="0"/>
              <a:t>Mikhail G. Dozmorov</a:t>
            </a:r>
            <a:r>
              <a:rPr lang="en-US" baseline="30000" dirty="0"/>
              <a:t>1</a:t>
            </a:r>
            <a:r>
              <a:rPr lang="en-US" dirty="0"/>
              <a:t> (mikhail.dozmorov@vcuhealth.org)</a:t>
            </a:r>
          </a:p>
          <a:p>
            <a:endParaRPr lang="en-US" dirty="0"/>
          </a:p>
          <a:p>
            <a:r>
              <a:rPr lang="en-US" baseline="30000" dirty="0"/>
              <a:t>1</a:t>
            </a:r>
            <a:r>
              <a:rPr lang="en-US" dirty="0"/>
              <a:t>Dept. of Biostatistics, Virginia Commonwealth University, Richmond, VA, 23298, USA  </a:t>
            </a:r>
          </a:p>
        </p:txBody>
      </p:sp>
    </p:spTree>
    <p:extLst>
      <p:ext uri="{BB962C8B-B14F-4D97-AF65-F5344CB8AC3E}">
        <p14:creationId xmlns:p14="http://schemas.microsoft.com/office/powerpoint/2010/main" val="3423495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41328-F916-4F35-A18F-155F940919C3}"/>
              </a:ext>
            </a:extLst>
          </p:cNvPr>
          <p:cNvSpPr>
            <a:spLocks noGrp="1"/>
          </p:cNvSpPr>
          <p:nvPr>
            <p:ph type="title"/>
          </p:nvPr>
        </p:nvSpPr>
        <p:spPr/>
        <p:txBody>
          <a:bodyPr/>
          <a:lstStyle/>
          <a:p>
            <a:r>
              <a:rPr lang="en-US" dirty="0"/>
              <a:t>Domain Data Source</a:t>
            </a:r>
          </a:p>
        </p:txBody>
      </p:sp>
      <p:sp>
        <p:nvSpPr>
          <p:cNvPr id="3" name="Content Placeholder 2">
            <a:extLst>
              <a:ext uri="{FF2B5EF4-FFF2-40B4-BE49-F238E27FC236}">
                <a16:creationId xmlns:a16="http://schemas.microsoft.com/office/drawing/2014/main" id="{B94AB17F-C012-4243-8F3A-5FDBBC45B658}"/>
              </a:ext>
            </a:extLst>
          </p:cNvPr>
          <p:cNvSpPr>
            <a:spLocks noGrp="1"/>
          </p:cNvSpPr>
          <p:nvPr>
            <p:ph idx="1"/>
          </p:nvPr>
        </p:nvSpPr>
        <p:spPr/>
        <p:txBody>
          <a:bodyPr>
            <a:normAutofit/>
          </a:bodyPr>
          <a:lstStyle/>
          <a:p>
            <a:r>
              <a:rPr lang="en-US" dirty="0"/>
              <a:t>Publicly available Replicate Hi-C data was obtained for the GM12878 and K562 cell lines from Rao et al. 2014 (GEO GSE63525)</a:t>
            </a:r>
          </a:p>
          <a:p>
            <a:pPr marL="0" indent="0">
              <a:buNone/>
            </a:pPr>
            <a:endParaRPr lang="en-US" dirty="0"/>
          </a:p>
          <a:p>
            <a:r>
              <a:rPr lang="en-US" dirty="0"/>
              <a:t>The autosomal genomic coordinates (GRCh37/hg19 human genome assembly) of TAD boundaries were obtained from data at 10 kb, 25 kb, 50 kb, and 100 kb resolution using the Arrowhead algorithm (developed by Rao et. al (2014))</a:t>
            </a:r>
          </a:p>
          <a:p>
            <a:pPr marL="0" indent="0">
              <a:buNone/>
            </a:pPr>
            <a:endParaRPr lang="en-US" dirty="0"/>
          </a:p>
        </p:txBody>
      </p:sp>
    </p:spTree>
    <p:extLst>
      <p:ext uri="{BB962C8B-B14F-4D97-AF65-F5344CB8AC3E}">
        <p14:creationId xmlns:p14="http://schemas.microsoft.com/office/powerpoint/2010/main" val="302784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97FC8-2F0E-4A4E-B241-5A2CA929919A}"/>
              </a:ext>
            </a:extLst>
          </p:cNvPr>
          <p:cNvSpPr>
            <a:spLocks noGrp="1"/>
          </p:cNvSpPr>
          <p:nvPr>
            <p:ph type="title"/>
          </p:nvPr>
        </p:nvSpPr>
        <p:spPr/>
        <p:txBody>
          <a:bodyPr/>
          <a:lstStyle/>
          <a:p>
            <a:r>
              <a:rPr lang="en-US" dirty="0"/>
              <a:t>Genomic Annotation Data Source</a:t>
            </a:r>
          </a:p>
        </p:txBody>
      </p:sp>
      <p:sp>
        <p:nvSpPr>
          <p:cNvPr id="3" name="Content Placeholder 2">
            <a:extLst>
              <a:ext uri="{FF2B5EF4-FFF2-40B4-BE49-F238E27FC236}">
                <a16:creationId xmlns:a16="http://schemas.microsoft.com/office/drawing/2014/main" id="{385AC1B1-8A8B-4C9C-8FD4-00EB19C6B6C3}"/>
              </a:ext>
            </a:extLst>
          </p:cNvPr>
          <p:cNvSpPr>
            <a:spLocks noGrp="1"/>
          </p:cNvSpPr>
          <p:nvPr>
            <p:ph idx="1"/>
          </p:nvPr>
        </p:nvSpPr>
        <p:spPr/>
        <p:txBody>
          <a:bodyPr/>
          <a:lstStyle/>
          <a:p>
            <a:r>
              <a:rPr lang="en-US" dirty="0"/>
              <a:t>Genomic annotation data were obtained from the UCSC Genome Browser Database</a:t>
            </a:r>
          </a:p>
          <a:p>
            <a:endParaRPr lang="en-US" dirty="0"/>
          </a:p>
          <a:p>
            <a:r>
              <a:rPr lang="en-US" dirty="0"/>
              <a:t>Consisted of over a hundred different combinations of the following cell type-specific:</a:t>
            </a:r>
          </a:p>
          <a:p>
            <a:pPr marL="460375"/>
            <a:r>
              <a:rPr lang="en-US" sz="2400" dirty="0"/>
              <a:t>Chromatin states</a:t>
            </a:r>
          </a:p>
          <a:p>
            <a:pPr marL="460375"/>
            <a:r>
              <a:rPr lang="en-US" sz="2400" dirty="0"/>
              <a:t>Histone marks</a:t>
            </a:r>
          </a:p>
          <a:p>
            <a:pPr marL="460375"/>
            <a:r>
              <a:rPr lang="en-US" sz="2400" dirty="0"/>
              <a:t>Transcription factor binding sites</a:t>
            </a:r>
          </a:p>
          <a:p>
            <a:pPr marL="460375"/>
            <a:r>
              <a:rPr lang="en-US" sz="2400" dirty="0" err="1"/>
              <a:t>DNAse</a:t>
            </a:r>
            <a:r>
              <a:rPr lang="en-US" sz="2400" dirty="0"/>
              <a:t> Hypersensitive Sites</a:t>
            </a:r>
          </a:p>
        </p:txBody>
      </p:sp>
    </p:spTree>
    <p:extLst>
      <p:ext uri="{BB962C8B-B14F-4D97-AF65-F5344CB8AC3E}">
        <p14:creationId xmlns:p14="http://schemas.microsoft.com/office/powerpoint/2010/main" val="1028559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BCE92-D0DE-4495-8065-320D8CEC0F0A}"/>
              </a:ext>
            </a:extLst>
          </p:cNvPr>
          <p:cNvSpPr>
            <a:spLocks noGrp="1"/>
          </p:cNvSpPr>
          <p:nvPr>
            <p:ph type="title"/>
          </p:nvPr>
        </p:nvSpPr>
        <p:spPr/>
        <p:txBody>
          <a:bodyPr/>
          <a:lstStyle/>
          <a:p>
            <a:r>
              <a:rPr lang="en-US" dirty="0"/>
              <a:t>Model Construction Outline</a:t>
            </a:r>
          </a:p>
        </p:txBody>
      </p:sp>
      <p:sp>
        <p:nvSpPr>
          <p:cNvPr id="3" name="Content Placeholder 2">
            <a:extLst>
              <a:ext uri="{FF2B5EF4-FFF2-40B4-BE49-F238E27FC236}">
                <a16:creationId xmlns:a16="http://schemas.microsoft.com/office/drawing/2014/main" id="{CD0BE688-8F54-4E25-BDA3-CE4F5B25A1CE}"/>
              </a:ext>
            </a:extLst>
          </p:cNvPr>
          <p:cNvSpPr>
            <a:spLocks noGrp="1"/>
          </p:cNvSpPr>
          <p:nvPr>
            <p:ph idx="1"/>
          </p:nvPr>
        </p:nvSpPr>
        <p:spPr/>
        <p:txBody>
          <a:bodyPr>
            <a:normAutofit lnSpcReduction="10000"/>
          </a:bodyPr>
          <a:lstStyle/>
          <a:p>
            <a:r>
              <a:rPr lang="en-US" sz="3200" dirty="0"/>
              <a:t>Establishing the Response</a:t>
            </a:r>
          </a:p>
          <a:p>
            <a:r>
              <a:rPr lang="en-US" sz="3200" dirty="0"/>
              <a:t>Feature Engineering </a:t>
            </a:r>
          </a:p>
          <a:p>
            <a:pPr lvl="1"/>
            <a:r>
              <a:rPr lang="en-US" sz="2800" dirty="0"/>
              <a:t>Quantifying the relationship between annotations and TAD boundaries</a:t>
            </a:r>
          </a:p>
          <a:p>
            <a:r>
              <a:rPr lang="en-US" sz="3200" dirty="0"/>
              <a:t>Addressing class imbalance using different re-sampling techniques</a:t>
            </a:r>
          </a:p>
          <a:p>
            <a:r>
              <a:rPr lang="en-US" sz="3200" dirty="0"/>
              <a:t>Feature Reduction</a:t>
            </a:r>
          </a:p>
          <a:p>
            <a:r>
              <a:rPr lang="en-US" sz="3200" dirty="0"/>
              <a:t>Classification &amp; Validation</a:t>
            </a:r>
          </a:p>
          <a:p>
            <a:r>
              <a:rPr lang="en-US" sz="3200" dirty="0"/>
              <a:t>Measuring Performance</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0049298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CFF53-CA61-4754-A380-F6788CC01AD0}"/>
              </a:ext>
            </a:extLst>
          </p:cNvPr>
          <p:cNvSpPr>
            <a:spLocks noGrp="1"/>
          </p:cNvSpPr>
          <p:nvPr>
            <p:ph type="title"/>
          </p:nvPr>
        </p:nvSpPr>
        <p:spPr/>
        <p:txBody>
          <a:bodyPr/>
          <a:lstStyle/>
          <a:p>
            <a:r>
              <a:rPr lang="en-US" dirty="0"/>
              <a:t>Establishing the response</a:t>
            </a:r>
          </a:p>
        </p:txBody>
      </p:sp>
      <p:sp>
        <p:nvSpPr>
          <p:cNvPr id="3" name="Content Placeholder 2">
            <a:extLst>
              <a:ext uri="{FF2B5EF4-FFF2-40B4-BE49-F238E27FC236}">
                <a16:creationId xmlns:a16="http://schemas.microsoft.com/office/drawing/2014/main" id="{24239D50-D63F-4D5F-87AB-608AAB290F9E}"/>
              </a:ext>
            </a:extLst>
          </p:cNvPr>
          <p:cNvSpPr>
            <a:spLocks noGrp="1"/>
          </p:cNvSpPr>
          <p:nvPr>
            <p:ph idx="1"/>
          </p:nvPr>
        </p:nvSpPr>
        <p:spPr>
          <a:xfrm>
            <a:off x="838200" y="1825625"/>
            <a:ext cx="5257800" cy="4351338"/>
          </a:xfrm>
        </p:spPr>
        <p:txBody>
          <a:bodyPr>
            <a:normAutofit fontScale="77500" lnSpcReduction="20000"/>
          </a:bodyPr>
          <a:lstStyle/>
          <a:p>
            <a:r>
              <a:rPr lang="en-US" sz="3000" dirty="0"/>
              <a:t>Identified TAD boundaries were represented by their starting and ending coordinates in the linear genome. </a:t>
            </a:r>
          </a:p>
          <a:p>
            <a:endParaRPr lang="en-US" sz="3000" dirty="0"/>
          </a:p>
          <a:p>
            <a:r>
              <a:rPr lang="en-US" sz="3000" dirty="0"/>
              <a:t>The genomic coordinates of all TADs were concatenated, sorted, and unique TAD boundary points were obtained.</a:t>
            </a:r>
          </a:p>
          <a:p>
            <a:endParaRPr lang="en-US" sz="3000" dirty="0"/>
          </a:p>
          <a:p>
            <a:r>
              <a:rPr lang="en-US" sz="3200" dirty="0"/>
              <a:t>In order to accommodate for the uncertainty in exact boundary location, the boundary points were flanked on both sides by the size of the resolution of the corresponding contact matrix.</a:t>
            </a:r>
          </a:p>
          <a:p>
            <a:endParaRPr lang="en-US" sz="3000" dirty="0"/>
          </a:p>
          <a:p>
            <a:pPr marL="0" indent="0">
              <a:buNone/>
            </a:pPr>
            <a:endParaRPr lang="en-US" dirty="0"/>
          </a:p>
        </p:txBody>
      </p:sp>
      <p:pic>
        <p:nvPicPr>
          <p:cNvPr id="5" name="Picture 4">
            <a:extLst>
              <a:ext uri="{FF2B5EF4-FFF2-40B4-BE49-F238E27FC236}">
                <a16:creationId xmlns:a16="http://schemas.microsoft.com/office/drawing/2014/main" id="{59EAE6DC-B72F-4919-8A6C-F4FC9FD5B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1557" y="1825625"/>
            <a:ext cx="4918734" cy="4351338"/>
          </a:xfrm>
          <a:prstGeom prst="rect">
            <a:avLst/>
          </a:prstGeom>
        </p:spPr>
      </p:pic>
    </p:spTree>
    <p:extLst>
      <p:ext uri="{BB962C8B-B14F-4D97-AF65-F5344CB8AC3E}">
        <p14:creationId xmlns:p14="http://schemas.microsoft.com/office/powerpoint/2010/main" val="3900236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2F324-5A2F-48D8-8E3D-CE70CA4F2F42}"/>
              </a:ext>
            </a:extLst>
          </p:cNvPr>
          <p:cNvSpPr>
            <a:spLocks noGrp="1"/>
          </p:cNvSpPr>
          <p:nvPr>
            <p:ph type="title"/>
          </p:nvPr>
        </p:nvSpPr>
        <p:spPr/>
        <p:txBody>
          <a:bodyPr/>
          <a:lstStyle/>
          <a:p>
            <a:r>
              <a:rPr lang="en-US" dirty="0"/>
              <a:t>Establishing the response</a:t>
            </a:r>
          </a:p>
        </p:txBody>
      </p:sp>
      <p:sp>
        <p:nvSpPr>
          <p:cNvPr id="3" name="Content Placeholder 2">
            <a:extLst>
              <a:ext uri="{FF2B5EF4-FFF2-40B4-BE49-F238E27FC236}">
                <a16:creationId xmlns:a16="http://schemas.microsoft.com/office/drawing/2014/main" id="{FC32D937-1E51-4BA5-9A58-74342F3E858B}"/>
              </a:ext>
            </a:extLst>
          </p:cNvPr>
          <p:cNvSpPr>
            <a:spLocks noGrp="1"/>
          </p:cNvSpPr>
          <p:nvPr>
            <p:ph idx="1"/>
          </p:nvPr>
        </p:nvSpPr>
        <p:spPr>
          <a:xfrm>
            <a:off x="838200" y="1825625"/>
            <a:ext cx="5257800" cy="4351338"/>
          </a:xfrm>
        </p:spPr>
        <p:txBody>
          <a:bodyPr>
            <a:noAutofit/>
          </a:bodyPr>
          <a:lstStyle/>
          <a:p>
            <a:r>
              <a:rPr lang="en-US" sz="2400" dirty="0"/>
              <a:t>The genome was binned into equally sized intervals defined by the data resolution for the corresponding contact matrix.</a:t>
            </a:r>
          </a:p>
          <a:p>
            <a:pPr marL="0" indent="0">
              <a:buNone/>
            </a:pPr>
            <a:endParaRPr lang="en-US" sz="2400" dirty="0"/>
          </a:p>
          <a:p>
            <a:r>
              <a:rPr lang="en-US" sz="2400" dirty="0"/>
              <a:t>A genomic bin was labeled as having a TAD boundary within it (Y=1) if it overlapped with a particular flanked boundary. Otherwise, the bin was labeled as not containing a boundary (Y=0).</a:t>
            </a:r>
          </a:p>
        </p:txBody>
      </p:sp>
      <p:pic>
        <p:nvPicPr>
          <p:cNvPr id="4" name="Picture 3">
            <a:extLst>
              <a:ext uri="{FF2B5EF4-FFF2-40B4-BE49-F238E27FC236}">
                <a16:creationId xmlns:a16="http://schemas.microsoft.com/office/drawing/2014/main" id="{D3A0BDCC-CC61-4B8D-A82F-23BB16E9C4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1557" y="1825625"/>
            <a:ext cx="4918733" cy="4351338"/>
          </a:xfrm>
          <a:prstGeom prst="rect">
            <a:avLst/>
          </a:prstGeom>
        </p:spPr>
      </p:pic>
    </p:spTree>
    <p:extLst>
      <p:ext uri="{BB962C8B-B14F-4D97-AF65-F5344CB8AC3E}">
        <p14:creationId xmlns:p14="http://schemas.microsoft.com/office/powerpoint/2010/main" val="410970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C8571-FA38-45F3-B348-5B76885D7457}"/>
              </a:ext>
            </a:extLst>
          </p:cNvPr>
          <p:cNvSpPr>
            <a:spLocks noGrp="1"/>
          </p:cNvSpPr>
          <p:nvPr>
            <p:ph type="title"/>
          </p:nvPr>
        </p:nvSpPr>
        <p:spPr/>
        <p:txBody>
          <a:bodyPr/>
          <a:lstStyle/>
          <a:p>
            <a:r>
              <a:rPr lang="en-US" dirty="0"/>
              <a:t>Establishing the response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B6A08AC-577C-4943-B9E5-8B31A9BF395D}"/>
                  </a:ext>
                </a:extLst>
              </p:cNvPr>
              <p:cNvSpPr>
                <a:spLocks noGrp="1"/>
              </p:cNvSpPr>
              <p:nvPr>
                <p:ph idx="1"/>
              </p:nvPr>
            </p:nvSpPr>
            <p:spPr>
              <a:xfrm>
                <a:off x="838200" y="1825625"/>
                <a:ext cx="5860664" cy="4351338"/>
              </a:xfrm>
            </p:spPr>
            <p:txBody>
              <a:bodyPr>
                <a:normAutofit/>
              </a:bodyPr>
              <a:lstStyle/>
              <a:p>
                <a:r>
                  <a:rPr lang="en-US" dirty="0"/>
                  <a:t>The sparsity of TAD boundaries throughout the genome lead to heavily imbalanced classes and low imbalance ratios (IR) defined as,</a:t>
                </a:r>
              </a:p>
              <a:p>
                <a:endParaRPr lang="en-US"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𝐼𝑅</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𝑀𝑖𝑛𝑜𝑟𝑖𝑡𝑦</m:t>
                          </m:r>
                          <m:r>
                            <a:rPr lang="en-US" sz="2400" b="0" i="1" smtClean="0">
                              <a:latin typeface="Cambria Math" panose="02040503050406030204" pitchFamily="18" charset="0"/>
                            </a:rPr>
                            <m:t> </m:t>
                          </m:r>
                          <m:r>
                            <a:rPr lang="en-US" sz="2400" b="0" i="1" smtClean="0">
                              <a:latin typeface="Cambria Math" panose="02040503050406030204" pitchFamily="18" charset="0"/>
                            </a:rPr>
                            <m:t>𝐶𝑙𝑎𝑠𝑠</m:t>
                          </m:r>
                          <m:r>
                            <a:rPr lang="en-US" sz="2400" b="0" i="1" smtClean="0">
                              <a:latin typeface="Cambria Math" panose="02040503050406030204" pitchFamily="18" charset="0"/>
                            </a:rPr>
                            <m:t> </m:t>
                          </m:r>
                          <m:r>
                            <a:rPr lang="en-US" sz="2400" b="0" i="1" smtClean="0">
                              <a:latin typeface="Cambria Math" panose="02040503050406030204" pitchFamily="18" charset="0"/>
                            </a:rPr>
                            <m:t>𝑆𝑎𝑚𝑝𝑙𝑒𝑠</m:t>
                          </m:r>
                        </m:num>
                        <m:den>
                          <m:r>
                            <a:rPr lang="en-US" sz="2400" b="0" i="1" smtClean="0">
                              <a:latin typeface="Cambria Math" panose="02040503050406030204" pitchFamily="18" charset="0"/>
                            </a:rPr>
                            <m:t>𝑀𝑎𝑗𝑜𝑟𝑖𝑡𝑦</m:t>
                          </m:r>
                          <m:r>
                            <a:rPr lang="en-US" sz="2400" b="0" i="1" smtClean="0">
                              <a:latin typeface="Cambria Math" panose="02040503050406030204" pitchFamily="18" charset="0"/>
                            </a:rPr>
                            <m:t> </m:t>
                          </m:r>
                          <m:r>
                            <a:rPr lang="en-US" sz="2400" b="0" i="1" smtClean="0">
                              <a:latin typeface="Cambria Math" panose="02040503050406030204" pitchFamily="18" charset="0"/>
                            </a:rPr>
                            <m:t>𝐶𝑙𝑎𝑠𝑠</m:t>
                          </m:r>
                          <m:r>
                            <a:rPr lang="en-US" sz="2400" b="0" i="1" smtClean="0">
                              <a:latin typeface="Cambria Math" panose="02040503050406030204" pitchFamily="18" charset="0"/>
                            </a:rPr>
                            <m:t> </m:t>
                          </m:r>
                          <m:r>
                            <a:rPr lang="en-US" sz="2400" b="0" i="1" smtClean="0">
                              <a:latin typeface="Cambria Math" panose="02040503050406030204" pitchFamily="18" charset="0"/>
                            </a:rPr>
                            <m:t>𝑆𝑎𝑚𝑝𝑙𝑒𝑠</m:t>
                          </m:r>
                        </m:den>
                      </m:f>
                      <m:r>
                        <a:rPr lang="en-US" sz="2400" b="0" i="1" smtClean="0">
                          <a:latin typeface="Cambria Math" panose="02040503050406030204" pitchFamily="18" charset="0"/>
                        </a:rPr>
                        <m:t> </m:t>
                      </m:r>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1B6A08AC-577C-4943-B9E5-8B31A9BF395D}"/>
                  </a:ext>
                </a:extLst>
              </p:cNvPr>
              <p:cNvSpPr>
                <a:spLocks noGrp="1" noRot="1" noChangeAspect="1" noMove="1" noResize="1" noEditPoints="1" noAdjustHandles="1" noChangeArrowheads="1" noChangeShapeType="1" noTextEdit="1"/>
              </p:cNvSpPr>
              <p:nvPr>
                <p:ph idx="1"/>
              </p:nvPr>
            </p:nvSpPr>
            <p:spPr>
              <a:xfrm>
                <a:off x="838200" y="1825625"/>
                <a:ext cx="5860664" cy="4351338"/>
              </a:xfrm>
              <a:blipFill>
                <a:blip r:embed="rId2"/>
                <a:stretch>
                  <a:fillRect l="-1873" t="-224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502BDE7-DB64-4A49-A454-D901846045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1557" y="1825625"/>
            <a:ext cx="4918734" cy="4351338"/>
          </a:xfrm>
          <a:prstGeom prst="rect">
            <a:avLst/>
          </a:prstGeom>
        </p:spPr>
      </p:pic>
    </p:spTree>
    <p:extLst>
      <p:ext uri="{BB962C8B-B14F-4D97-AF65-F5344CB8AC3E}">
        <p14:creationId xmlns:p14="http://schemas.microsoft.com/office/powerpoint/2010/main" val="349179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C3603-5E18-4833-BCAD-3D9E93EAB6E0}"/>
              </a:ext>
            </a:extLst>
          </p:cNvPr>
          <p:cNvSpPr>
            <a:spLocks noGrp="1"/>
          </p:cNvSpPr>
          <p:nvPr>
            <p:ph type="title"/>
          </p:nvPr>
        </p:nvSpPr>
        <p:spPr/>
        <p:txBody>
          <a:bodyPr/>
          <a:lstStyle/>
          <a:p>
            <a:r>
              <a:rPr lang="en-US" dirty="0"/>
              <a:t>Predictor Types</a:t>
            </a:r>
          </a:p>
        </p:txBody>
      </p:sp>
      <p:sp>
        <p:nvSpPr>
          <p:cNvPr id="3" name="Content Placeholder 2">
            <a:extLst>
              <a:ext uri="{FF2B5EF4-FFF2-40B4-BE49-F238E27FC236}">
                <a16:creationId xmlns:a16="http://schemas.microsoft.com/office/drawing/2014/main" id="{7A6DA576-7BC7-46F7-A756-3C3F332858AA}"/>
              </a:ext>
            </a:extLst>
          </p:cNvPr>
          <p:cNvSpPr>
            <a:spLocks noGrp="1"/>
          </p:cNvSpPr>
          <p:nvPr>
            <p:ph idx="1"/>
          </p:nvPr>
        </p:nvSpPr>
        <p:spPr>
          <a:xfrm>
            <a:off x="838200" y="1825625"/>
            <a:ext cx="5257800" cy="4351338"/>
          </a:xfrm>
        </p:spPr>
        <p:txBody>
          <a:bodyPr/>
          <a:lstStyle/>
          <a:p>
            <a:r>
              <a:rPr lang="en-US" b="1" dirty="0"/>
              <a:t>Overlap Counts (OC): </a:t>
            </a:r>
          </a:p>
          <a:p>
            <a:pPr marL="227013" indent="0">
              <a:buNone/>
            </a:pPr>
            <a:r>
              <a:rPr lang="en-US" dirty="0"/>
              <a:t>The total number of instances where a genomic bin overlapped with regions assigned to genomic annotations (features). In the case of no overlaps, the value was set to 0.</a:t>
            </a:r>
          </a:p>
        </p:txBody>
      </p:sp>
      <p:grpSp>
        <p:nvGrpSpPr>
          <p:cNvPr id="52" name="Group 51">
            <a:extLst>
              <a:ext uri="{FF2B5EF4-FFF2-40B4-BE49-F238E27FC236}">
                <a16:creationId xmlns:a16="http://schemas.microsoft.com/office/drawing/2014/main" id="{EF685DBF-FA25-458D-8CC0-D07BCEBAB75E}"/>
              </a:ext>
            </a:extLst>
          </p:cNvPr>
          <p:cNvGrpSpPr/>
          <p:nvPr/>
        </p:nvGrpSpPr>
        <p:grpSpPr>
          <a:xfrm>
            <a:off x="6310459" y="1825625"/>
            <a:ext cx="5560413" cy="4327147"/>
            <a:chOff x="6196159" y="1439216"/>
            <a:chExt cx="5560413" cy="4327147"/>
          </a:xfrm>
        </p:grpSpPr>
        <p:grpSp>
          <p:nvGrpSpPr>
            <p:cNvPr id="5" name="Group 4">
              <a:extLst>
                <a:ext uri="{FF2B5EF4-FFF2-40B4-BE49-F238E27FC236}">
                  <a16:creationId xmlns:a16="http://schemas.microsoft.com/office/drawing/2014/main" id="{8DA42604-E2DA-4F54-8237-455BAA2071A4}"/>
                </a:ext>
              </a:extLst>
            </p:cNvPr>
            <p:cNvGrpSpPr/>
            <p:nvPr/>
          </p:nvGrpSpPr>
          <p:grpSpPr>
            <a:xfrm>
              <a:off x="6196159" y="1439216"/>
              <a:ext cx="5560413" cy="1641828"/>
              <a:chOff x="2437333" y="1650059"/>
              <a:chExt cx="7516178" cy="2238318"/>
            </a:xfrm>
          </p:grpSpPr>
          <p:grpSp>
            <p:nvGrpSpPr>
              <p:cNvPr id="18" name="Group 17">
                <a:extLst>
                  <a:ext uri="{FF2B5EF4-FFF2-40B4-BE49-F238E27FC236}">
                    <a16:creationId xmlns:a16="http://schemas.microsoft.com/office/drawing/2014/main" id="{5ED69E13-3AFE-4F75-A0DA-381230EB8843}"/>
                  </a:ext>
                </a:extLst>
              </p:cNvPr>
              <p:cNvGrpSpPr/>
              <p:nvPr/>
            </p:nvGrpSpPr>
            <p:grpSpPr>
              <a:xfrm>
                <a:off x="2437333" y="1650059"/>
                <a:ext cx="7516178" cy="2238318"/>
                <a:chOff x="2437333" y="1650059"/>
                <a:chExt cx="7516178" cy="2238318"/>
              </a:xfrm>
            </p:grpSpPr>
            <p:cxnSp>
              <p:nvCxnSpPr>
                <p:cNvPr id="20" name="Straight Connector 19">
                  <a:extLst>
                    <a:ext uri="{FF2B5EF4-FFF2-40B4-BE49-F238E27FC236}">
                      <a16:creationId xmlns:a16="http://schemas.microsoft.com/office/drawing/2014/main" id="{B4FB90BC-4CA7-47BA-ABE7-66AD220D4D95}"/>
                    </a:ext>
                  </a:extLst>
                </p:cNvPr>
                <p:cNvCxnSpPr>
                  <a:cxnSpLocks/>
                </p:cNvCxnSpPr>
                <p:nvPr/>
              </p:nvCxnSpPr>
              <p:spPr>
                <a:xfrm flipV="1">
                  <a:off x="2779665" y="3004181"/>
                  <a:ext cx="6856914" cy="8607"/>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E193B457-111E-48D7-AA72-8ABF21F5FF1C}"/>
                    </a:ext>
                  </a:extLst>
                </p:cNvPr>
                <p:cNvCxnSpPr>
                  <a:cxnSpLocks/>
                </p:cNvCxnSpPr>
                <p:nvPr/>
              </p:nvCxnSpPr>
              <p:spPr>
                <a:xfrm flipH="1">
                  <a:off x="2437333" y="3010059"/>
                  <a:ext cx="418532"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FD7E041-151A-45AD-8976-3D0B54EA0FAF}"/>
                    </a:ext>
                  </a:extLst>
                </p:cNvPr>
                <p:cNvCxnSpPr>
                  <a:cxnSpLocks/>
                </p:cNvCxnSpPr>
                <p:nvPr/>
              </p:nvCxnSpPr>
              <p:spPr>
                <a:xfrm flipH="1">
                  <a:off x="9534979" y="3004181"/>
                  <a:ext cx="418532"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3" name="Isosceles Triangle 22">
                  <a:extLst>
                    <a:ext uri="{FF2B5EF4-FFF2-40B4-BE49-F238E27FC236}">
                      <a16:creationId xmlns:a16="http://schemas.microsoft.com/office/drawing/2014/main" id="{84D167E1-0E7D-473E-9F35-8D05A0BE1338}"/>
                    </a:ext>
                  </a:extLst>
                </p:cNvPr>
                <p:cNvSpPr/>
                <p:nvPr/>
              </p:nvSpPr>
              <p:spPr>
                <a:xfrm>
                  <a:off x="6233367" y="1650059"/>
                  <a:ext cx="2741172" cy="1354122"/>
                </a:xfrm>
                <a:prstGeom prst="triangle">
                  <a:avLst>
                    <a:gd name="adj" fmla="val 49081"/>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9F2194B9-196B-467B-B880-B6DA7C5BB26E}"/>
                    </a:ext>
                  </a:extLst>
                </p:cNvPr>
                <p:cNvSpPr/>
                <p:nvPr/>
              </p:nvSpPr>
              <p:spPr>
                <a:xfrm>
                  <a:off x="3488015" y="1650059"/>
                  <a:ext cx="2746924" cy="1362729"/>
                </a:xfrm>
                <a:prstGeom prst="triangle">
                  <a:avLst>
                    <a:gd name="adj" fmla="val 50041"/>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Connector 24">
                  <a:extLst>
                    <a:ext uri="{FF2B5EF4-FFF2-40B4-BE49-F238E27FC236}">
                      <a16:creationId xmlns:a16="http://schemas.microsoft.com/office/drawing/2014/main" id="{DB98C3CA-9930-4DFE-9928-D569D6BB6852}"/>
                    </a:ext>
                  </a:extLst>
                </p:cNvPr>
                <p:cNvCxnSpPr>
                  <a:cxnSpLocks/>
                </p:cNvCxnSpPr>
                <p:nvPr/>
              </p:nvCxnSpPr>
              <p:spPr>
                <a:xfrm>
                  <a:off x="347757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4A9EF74-EA8A-482D-89CF-8F4682010B8F}"/>
                    </a:ext>
                  </a:extLst>
                </p:cNvPr>
                <p:cNvCxnSpPr>
                  <a:cxnSpLocks/>
                </p:cNvCxnSpPr>
                <p:nvPr/>
              </p:nvCxnSpPr>
              <p:spPr>
                <a:xfrm>
                  <a:off x="393490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7F866FA-41FA-4460-8016-76A09D43C836}"/>
                    </a:ext>
                  </a:extLst>
                </p:cNvPr>
                <p:cNvCxnSpPr>
                  <a:cxnSpLocks/>
                </p:cNvCxnSpPr>
                <p:nvPr/>
              </p:nvCxnSpPr>
              <p:spPr>
                <a:xfrm>
                  <a:off x="439224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409038E-8949-4A89-9F0D-2DFD210E6612}"/>
                    </a:ext>
                  </a:extLst>
                </p:cNvPr>
                <p:cNvCxnSpPr>
                  <a:cxnSpLocks/>
                </p:cNvCxnSpPr>
                <p:nvPr/>
              </p:nvCxnSpPr>
              <p:spPr>
                <a:xfrm>
                  <a:off x="4849575"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232D342-A15A-47D9-AE98-707283FCCBD3}"/>
                    </a:ext>
                  </a:extLst>
                </p:cNvPr>
                <p:cNvCxnSpPr>
                  <a:cxnSpLocks/>
                </p:cNvCxnSpPr>
                <p:nvPr/>
              </p:nvCxnSpPr>
              <p:spPr>
                <a:xfrm>
                  <a:off x="530690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4E4467-CC37-480E-80D3-4E85A2100C09}"/>
                    </a:ext>
                  </a:extLst>
                </p:cNvPr>
                <p:cNvCxnSpPr>
                  <a:cxnSpLocks/>
                </p:cNvCxnSpPr>
                <p:nvPr/>
              </p:nvCxnSpPr>
              <p:spPr>
                <a:xfrm>
                  <a:off x="576424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031132D-870A-47B4-B311-725FCFE27AFC}"/>
                    </a:ext>
                  </a:extLst>
                </p:cNvPr>
                <p:cNvCxnSpPr>
                  <a:cxnSpLocks/>
                </p:cNvCxnSpPr>
                <p:nvPr/>
              </p:nvCxnSpPr>
              <p:spPr>
                <a:xfrm>
                  <a:off x="622157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3C8CF6F-DD10-4007-A825-208767676552}"/>
                    </a:ext>
                  </a:extLst>
                </p:cNvPr>
                <p:cNvCxnSpPr>
                  <a:cxnSpLocks/>
                </p:cNvCxnSpPr>
                <p:nvPr/>
              </p:nvCxnSpPr>
              <p:spPr>
                <a:xfrm>
                  <a:off x="896558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034573E-7D8C-43AB-906C-3E5E27D9F9DA}"/>
                    </a:ext>
                  </a:extLst>
                </p:cNvPr>
                <p:cNvCxnSpPr>
                  <a:cxnSpLocks/>
                </p:cNvCxnSpPr>
                <p:nvPr/>
              </p:nvCxnSpPr>
              <p:spPr>
                <a:xfrm>
                  <a:off x="805091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FE758C4-6E12-4567-845C-9EE45A3782EA}"/>
                    </a:ext>
                  </a:extLst>
                </p:cNvPr>
                <p:cNvCxnSpPr>
                  <a:cxnSpLocks/>
                </p:cNvCxnSpPr>
                <p:nvPr/>
              </p:nvCxnSpPr>
              <p:spPr>
                <a:xfrm>
                  <a:off x="850824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287D42A-A229-4CE6-A2B9-5B23DED5C28D}"/>
                    </a:ext>
                  </a:extLst>
                </p:cNvPr>
                <p:cNvCxnSpPr>
                  <a:cxnSpLocks/>
                </p:cNvCxnSpPr>
                <p:nvPr/>
              </p:nvCxnSpPr>
              <p:spPr>
                <a:xfrm>
                  <a:off x="667891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4FD41B0-8AE3-459A-BCA0-B08D284FBD3C}"/>
                    </a:ext>
                  </a:extLst>
                </p:cNvPr>
                <p:cNvCxnSpPr>
                  <a:cxnSpLocks/>
                </p:cNvCxnSpPr>
                <p:nvPr/>
              </p:nvCxnSpPr>
              <p:spPr>
                <a:xfrm>
                  <a:off x="7136245"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F9B7372-2736-4397-9BC0-272E57B5253B}"/>
                    </a:ext>
                  </a:extLst>
                </p:cNvPr>
                <p:cNvCxnSpPr>
                  <a:cxnSpLocks/>
                </p:cNvCxnSpPr>
                <p:nvPr/>
              </p:nvCxnSpPr>
              <p:spPr>
                <a:xfrm>
                  <a:off x="759357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38" name="Flowchart: Connector 37">
                  <a:extLst>
                    <a:ext uri="{FF2B5EF4-FFF2-40B4-BE49-F238E27FC236}">
                      <a16:creationId xmlns:a16="http://schemas.microsoft.com/office/drawing/2014/main" id="{ACCC7DBF-F85B-4ADE-93D4-3289A6E6010C}"/>
                    </a:ext>
                  </a:extLst>
                </p:cNvPr>
                <p:cNvSpPr/>
                <p:nvPr/>
              </p:nvSpPr>
              <p:spPr>
                <a:xfrm>
                  <a:off x="3413212"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Connector 38">
                  <a:extLst>
                    <a:ext uri="{FF2B5EF4-FFF2-40B4-BE49-F238E27FC236}">
                      <a16:creationId xmlns:a16="http://schemas.microsoft.com/office/drawing/2014/main" id="{BF9035E6-FC36-4F1C-A482-8DE55C65BA76}"/>
                    </a:ext>
                  </a:extLst>
                </p:cNvPr>
                <p:cNvSpPr/>
                <p:nvPr/>
              </p:nvSpPr>
              <p:spPr>
                <a:xfrm>
                  <a:off x="6160912"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Connector 39">
                  <a:extLst>
                    <a:ext uri="{FF2B5EF4-FFF2-40B4-BE49-F238E27FC236}">
                      <a16:creationId xmlns:a16="http://schemas.microsoft.com/office/drawing/2014/main" id="{A7C6410D-AF61-4773-94AE-DA6B7D1AC4DA}"/>
                    </a:ext>
                  </a:extLst>
                </p:cNvPr>
                <p:cNvSpPr/>
                <p:nvPr/>
              </p:nvSpPr>
              <p:spPr>
                <a:xfrm>
                  <a:off x="8898844"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890CACC0-C030-4AFA-B5E9-8A9359B2E293}"/>
                    </a:ext>
                  </a:extLst>
                </p:cNvPr>
                <p:cNvCxnSpPr>
                  <a:cxnSpLocks/>
                </p:cNvCxnSpPr>
                <p:nvPr/>
              </p:nvCxnSpPr>
              <p:spPr>
                <a:xfrm>
                  <a:off x="302023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38A185E-D304-4C24-87A7-27A9CE7480B5}"/>
                    </a:ext>
                  </a:extLst>
                </p:cNvPr>
                <p:cNvCxnSpPr>
                  <a:cxnSpLocks/>
                </p:cNvCxnSpPr>
                <p:nvPr/>
              </p:nvCxnSpPr>
              <p:spPr>
                <a:xfrm>
                  <a:off x="942292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A06A5EC-5153-4925-B84F-76283BF0F060}"/>
                    </a:ext>
                  </a:extLst>
                </p:cNvPr>
                <p:cNvCxnSpPr>
                  <a:cxnSpLocks/>
                </p:cNvCxnSpPr>
                <p:nvPr/>
              </p:nvCxnSpPr>
              <p:spPr>
                <a:xfrm flipV="1">
                  <a:off x="2855864" y="3888376"/>
                  <a:ext cx="6780715" cy="1"/>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sp>
              <p:nvSpPr>
                <p:cNvPr id="44" name="Rectangle 43">
                  <a:extLst>
                    <a:ext uri="{FF2B5EF4-FFF2-40B4-BE49-F238E27FC236}">
                      <a16:creationId xmlns:a16="http://schemas.microsoft.com/office/drawing/2014/main" id="{B6951DA9-ABB3-4378-A419-4F6535AE54C9}"/>
                    </a:ext>
                  </a:extLst>
                </p:cNvPr>
                <p:cNvSpPr/>
                <p:nvPr/>
              </p:nvSpPr>
              <p:spPr>
                <a:xfrm flipV="1">
                  <a:off x="2914807" y="3228497"/>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D5EE9384-565E-498F-A476-1BAC3069EC63}"/>
                    </a:ext>
                  </a:extLst>
                </p:cNvPr>
                <p:cNvSpPr/>
                <p:nvPr/>
              </p:nvSpPr>
              <p:spPr>
                <a:xfrm flipV="1">
                  <a:off x="3364437" y="3388970"/>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49E8728C-ACA8-417B-A7F2-AA8127D3B807}"/>
                    </a:ext>
                  </a:extLst>
                </p:cNvPr>
                <p:cNvSpPr/>
                <p:nvPr/>
              </p:nvSpPr>
              <p:spPr>
                <a:xfrm flipV="1">
                  <a:off x="3828921" y="3558437"/>
                  <a:ext cx="18288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027190B3-964F-4A87-9EAA-2C3068FC6823}"/>
                    </a:ext>
                  </a:extLst>
                </p:cNvPr>
                <p:cNvSpPr/>
                <p:nvPr/>
              </p:nvSpPr>
              <p:spPr>
                <a:xfrm flipV="1">
                  <a:off x="5222648" y="3228496"/>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7719BD0C-8EB2-4B02-9B4A-97CA4D9FBFAA}"/>
                    </a:ext>
                  </a:extLst>
                </p:cNvPr>
                <p:cNvSpPr/>
                <p:nvPr/>
              </p:nvSpPr>
              <p:spPr>
                <a:xfrm flipV="1">
                  <a:off x="6573251" y="3237501"/>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6891978F-1C47-4DBB-8380-34CF45671069}"/>
                    </a:ext>
                  </a:extLst>
                </p:cNvPr>
                <p:cNvSpPr/>
                <p:nvPr/>
              </p:nvSpPr>
              <p:spPr>
                <a:xfrm flipV="1">
                  <a:off x="8316416" y="3237501"/>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2CE800AE-BEFD-43BE-90EF-6C139235A652}"/>
                    </a:ext>
                  </a:extLst>
                </p:cNvPr>
                <p:cNvSpPr/>
                <p:nvPr/>
              </p:nvSpPr>
              <p:spPr>
                <a:xfrm flipV="1">
                  <a:off x="8806001" y="3383540"/>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D92F470E-B662-4283-A5B0-AAD62F00FA5C}"/>
                    </a:ext>
                  </a:extLst>
                </p:cNvPr>
                <p:cNvSpPr/>
                <p:nvPr/>
              </p:nvSpPr>
              <p:spPr>
                <a:xfrm flipV="1">
                  <a:off x="9340432" y="3560089"/>
                  <a:ext cx="18288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Rectangle 18">
                <a:extLst>
                  <a:ext uri="{FF2B5EF4-FFF2-40B4-BE49-F238E27FC236}">
                    <a16:creationId xmlns:a16="http://schemas.microsoft.com/office/drawing/2014/main" id="{C5F9B328-B8D9-43DE-9D1B-3FFF6E2F7D9A}"/>
                  </a:ext>
                </a:extLst>
              </p:cNvPr>
              <p:cNvSpPr/>
              <p:nvPr/>
            </p:nvSpPr>
            <p:spPr>
              <a:xfrm>
                <a:off x="5306909" y="2687106"/>
                <a:ext cx="1838286" cy="1188720"/>
              </a:xfrm>
              <a:prstGeom prst="rect">
                <a:avLst/>
              </a:prstGeom>
              <a:no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 name="Straight Arrow Connector 5">
              <a:extLst>
                <a:ext uri="{FF2B5EF4-FFF2-40B4-BE49-F238E27FC236}">
                  <a16:creationId xmlns:a16="http://schemas.microsoft.com/office/drawing/2014/main" id="{A920EBB5-3F61-4E56-A40D-F627E056EC60}"/>
                </a:ext>
              </a:extLst>
            </p:cNvPr>
            <p:cNvCxnSpPr>
              <a:cxnSpLocks/>
            </p:cNvCxnSpPr>
            <p:nvPr/>
          </p:nvCxnSpPr>
          <p:spPr>
            <a:xfrm>
              <a:off x="8999025" y="3071838"/>
              <a:ext cx="0" cy="78539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12965400-00CD-47AB-BCBD-32D835A6B425}"/>
                </a:ext>
              </a:extLst>
            </p:cNvPr>
            <p:cNvGrpSpPr/>
            <p:nvPr/>
          </p:nvGrpSpPr>
          <p:grpSpPr>
            <a:xfrm>
              <a:off x="7942076" y="3866434"/>
              <a:ext cx="2124721" cy="1899929"/>
              <a:chOff x="640574" y="3590456"/>
              <a:chExt cx="2475371" cy="2162902"/>
            </a:xfrm>
          </p:grpSpPr>
          <p:pic>
            <p:nvPicPr>
              <p:cNvPr id="8" name="Picture 7">
                <a:extLst>
                  <a:ext uri="{FF2B5EF4-FFF2-40B4-BE49-F238E27FC236}">
                    <a16:creationId xmlns:a16="http://schemas.microsoft.com/office/drawing/2014/main" id="{93CC0C55-7E1C-4B9C-9648-AEB29321A258}"/>
                  </a:ext>
                </a:extLst>
              </p:cNvPr>
              <p:cNvPicPr>
                <a:picLocks noChangeAspect="1"/>
              </p:cNvPicPr>
              <p:nvPr/>
            </p:nvPicPr>
            <p:blipFill>
              <a:blip r:embed="rId2"/>
              <a:stretch>
                <a:fillRect/>
              </a:stretch>
            </p:blipFill>
            <p:spPr>
              <a:xfrm>
                <a:off x="640574" y="3590456"/>
                <a:ext cx="2475371" cy="1561388"/>
              </a:xfrm>
              <a:prstGeom prst="rect">
                <a:avLst/>
              </a:prstGeom>
            </p:spPr>
          </p:pic>
          <p:sp>
            <p:nvSpPr>
              <p:cNvPr id="9" name="Right Brace 8">
                <a:extLst>
                  <a:ext uri="{FF2B5EF4-FFF2-40B4-BE49-F238E27FC236}">
                    <a16:creationId xmlns:a16="http://schemas.microsoft.com/office/drawing/2014/main" id="{93730138-4FE5-492D-B0BD-D4732E454DE4}"/>
                  </a:ext>
                </a:extLst>
              </p:cNvPr>
              <p:cNvSpPr/>
              <p:nvPr/>
            </p:nvSpPr>
            <p:spPr>
              <a:xfrm rot="5400000">
                <a:off x="904668" y="5014316"/>
                <a:ext cx="107272" cy="55628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311EC704-A8D3-4E51-BA03-D0B79AB1B5B7}"/>
                  </a:ext>
                </a:extLst>
              </p:cNvPr>
              <p:cNvSpPr/>
              <p:nvPr/>
            </p:nvSpPr>
            <p:spPr>
              <a:xfrm rot="5400000">
                <a:off x="1486420" y="4991692"/>
                <a:ext cx="107270" cy="6015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58826AE1-CDC0-45B4-BF10-B3EDB67044DF}"/>
                  </a:ext>
                </a:extLst>
              </p:cNvPr>
              <p:cNvSpPr/>
              <p:nvPr/>
            </p:nvSpPr>
            <p:spPr>
              <a:xfrm rot="5400000">
                <a:off x="2088358" y="4991692"/>
                <a:ext cx="107270" cy="6015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e 11">
                <a:extLst>
                  <a:ext uri="{FF2B5EF4-FFF2-40B4-BE49-F238E27FC236}">
                    <a16:creationId xmlns:a16="http://schemas.microsoft.com/office/drawing/2014/main" id="{AF21AD98-DEF9-47CA-96DF-9F8F3D47244E}"/>
                  </a:ext>
                </a:extLst>
              </p:cNvPr>
              <p:cNvSpPr/>
              <p:nvPr/>
            </p:nvSpPr>
            <p:spPr>
              <a:xfrm rot="5400000">
                <a:off x="2688432" y="4991692"/>
                <a:ext cx="107270" cy="6015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51897EEF-79AD-4CDE-BA7E-00085AA5736B}"/>
                  </a:ext>
                </a:extLst>
              </p:cNvPr>
              <p:cNvSpPr txBox="1"/>
              <p:nvPr/>
            </p:nvSpPr>
            <p:spPr>
              <a:xfrm>
                <a:off x="798645" y="5353248"/>
                <a:ext cx="319318" cy="400110"/>
              </a:xfrm>
              <a:prstGeom prst="rect">
                <a:avLst/>
              </a:prstGeom>
              <a:noFill/>
            </p:spPr>
            <p:txBody>
              <a:bodyPr wrap="square" rtlCol="0">
                <a:spAutoFit/>
              </a:bodyPr>
              <a:lstStyle/>
              <a:p>
                <a:r>
                  <a:rPr lang="en-US" sz="2000" dirty="0"/>
                  <a:t>1</a:t>
                </a:r>
                <a:endParaRPr lang="en-US" sz="1400" dirty="0"/>
              </a:p>
            </p:txBody>
          </p:sp>
          <p:sp>
            <p:nvSpPr>
              <p:cNvPr id="14" name="TextBox 13">
                <a:extLst>
                  <a:ext uri="{FF2B5EF4-FFF2-40B4-BE49-F238E27FC236}">
                    <a16:creationId xmlns:a16="http://schemas.microsoft.com/office/drawing/2014/main" id="{FC2EB79C-DEE1-40FC-8CDF-17CD2B39FC4F}"/>
                  </a:ext>
                </a:extLst>
              </p:cNvPr>
              <p:cNvSpPr txBox="1"/>
              <p:nvPr/>
            </p:nvSpPr>
            <p:spPr>
              <a:xfrm>
                <a:off x="1380396" y="5353248"/>
                <a:ext cx="319318" cy="400110"/>
              </a:xfrm>
              <a:prstGeom prst="rect">
                <a:avLst/>
              </a:prstGeom>
              <a:noFill/>
            </p:spPr>
            <p:txBody>
              <a:bodyPr wrap="square" rtlCol="0">
                <a:spAutoFit/>
              </a:bodyPr>
              <a:lstStyle/>
              <a:p>
                <a:r>
                  <a:rPr lang="en-US" sz="2000" dirty="0"/>
                  <a:t>0</a:t>
                </a:r>
                <a:endParaRPr lang="en-US" sz="1400" dirty="0"/>
              </a:p>
            </p:txBody>
          </p:sp>
          <p:sp>
            <p:nvSpPr>
              <p:cNvPr id="15" name="TextBox 14">
                <a:extLst>
                  <a:ext uri="{FF2B5EF4-FFF2-40B4-BE49-F238E27FC236}">
                    <a16:creationId xmlns:a16="http://schemas.microsoft.com/office/drawing/2014/main" id="{208F1EB1-8809-4942-8CEA-EA19C5DAC647}"/>
                  </a:ext>
                </a:extLst>
              </p:cNvPr>
              <p:cNvSpPr txBox="1"/>
              <p:nvPr/>
            </p:nvSpPr>
            <p:spPr>
              <a:xfrm>
                <a:off x="1980470" y="5353248"/>
                <a:ext cx="319318" cy="400110"/>
              </a:xfrm>
              <a:prstGeom prst="rect">
                <a:avLst/>
              </a:prstGeom>
              <a:noFill/>
            </p:spPr>
            <p:txBody>
              <a:bodyPr wrap="square" rtlCol="0">
                <a:spAutoFit/>
              </a:bodyPr>
              <a:lstStyle/>
              <a:p>
                <a:r>
                  <a:rPr lang="en-US" sz="2000" dirty="0"/>
                  <a:t>1</a:t>
                </a:r>
                <a:endParaRPr lang="en-US" sz="1400" dirty="0"/>
              </a:p>
            </p:txBody>
          </p:sp>
          <p:sp>
            <p:nvSpPr>
              <p:cNvPr id="16" name="TextBox 15">
                <a:extLst>
                  <a:ext uri="{FF2B5EF4-FFF2-40B4-BE49-F238E27FC236}">
                    <a16:creationId xmlns:a16="http://schemas.microsoft.com/office/drawing/2014/main" id="{1A689D72-8248-421A-B117-B6F4294CBA07}"/>
                  </a:ext>
                </a:extLst>
              </p:cNvPr>
              <p:cNvSpPr txBox="1"/>
              <p:nvPr/>
            </p:nvSpPr>
            <p:spPr>
              <a:xfrm>
                <a:off x="2580544" y="5353248"/>
                <a:ext cx="319318" cy="400110"/>
              </a:xfrm>
              <a:prstGeom prst="rect">
                <a:avLst/>
              </a:prstGeom>
              <a:noFill/>
            </p:spPr>
            <p:txBody>
              <a:bodyPr wrap="square" rtlCol="0">
                <a:spAutoFit/>
              </a:bodyPr>
              <a:lstStyle/>
              <a:p>
                <a:r>
                  <a:rPr lang="en-US" sz="2000" dirty="0"/>
                  <a:t>1</a:t>
                </a:r>
                <a:endParaRPr lang="en-US" sz="1400" dirty="0"/>
              </a:p>
            </p:txBody>
          </p:sp>
        </p:grpSp>
      </p:grpSp>
    </p:spTree>
    <p:extLst>
      <p:ext uri="{BB962C8B-B14F-4D97-AF65-F5344CB8AC3E}">
        <p14:creationId xmlns:p14="http://schemas.microsoft.com/office/powerpoint/2010/main" val="2910144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D1E4C-1EAE-4601-B1C1-188CD42910AD}"/>
              </a:ext>
            </a:extLst>
          </p:cNvPr>
          <p:cNvSpPr>
            <a:spLocks noGrp="1"/>
          </p:cNvSpPr>
          <p:nvPr>
            <p:ph type="title"/>
          </p:nvPr>
        </p:nvSpPr>
        <p:spPr/>
        <p:txBody>
          <a:bodyPr/>
          <a:lstStyle/>
          <a:p>
            <a:r>
              <a:rPr lang="en-US" dirty="0"/>
              <a:t>Predictor Types</a:t>
            </a:r>
          </a:p>
        </p:txBody>
      </p:sp>
      <p:sp>
        <p:nvSpPr>
          <p:cNvPr id="3" name="Content Placeholder 2">
            <a:extLst>
              <a:ext uri="{FF2B5EF4-FFF2-40B4-BE49-F238E27FC236}">
                <a16:creationId xmlns:a16="http://schemas.microsoft.com/office/drawing/2014/main" id="{7239FCB2-FEE5-4746-B72E-B8D3EE8C792A}"/>
              </a:ext>
            </a:extLst>
          </p:cNvPr>
          <p:cNvSpPr>
            <a:spLocks noGrp="1"/>
          </p:cNvSpPr>
          <p:nvPr>
            <p:ph idx="1"/>
          </p:nvPr>
        </p:nvSpPr>
        <p:spPr>
          <a:xfrm>
            <a:off x="838200" y="1825625"/>
            <a:ext cx="5257800" cy="4351338"/>
          </a:xfrm>
        </p:spPr>
        <p:txBody>
          <a:bodyPr>
            <a:normAutofit/>
          </a:bodyPr>
          <a:lstStyle/>
          <a:p>
            <a:r>
              <a:rPr lang="en-US" b="1" dirty="0"/>
              <a:t>Overlap </a:t>
            </a:r>
            <a:r>
              <a:rPr lang="en-US" b="1" dirty="0" err="1"/>
              <a:t>Percents</a:t>
            </a:r>
            <a:r>
              <a:rPr lang="en-US" b="1" dirty="0"/>
              <a:t> (OP):</a:t>
            </a:r>
          </a:p>
          <a:p>
            <a:pPr marL="227013" indent="0">
              <a:buNone/>
            </a:pPr>
            <a:r>
              <a:rPr lang="en-US" dirty="0"/>
              <a:t>The percent of overlap between the width of the region assigned to a genomic annotation and the total width of the bin (in </a:t>
            </a:r>
            <a:r>
              <a:rPr lang="en-US" dirty="0" err="1"/>
              <a:t>basepairs</a:t>
            </a:r>
            <a:r>
              <a:rPr lang="en-US" dirty="0"/>
              <a:t>). The percent was then calculated by dividing the feature width by the bin width. </a:t>
            </a:r>
          </a:p>
        </p:txBody>
      </p:sp>
      <p:grpSp>
        <p:nvGrpSpPr>
          <p:cNvPr id="60" name="Group 59">
            <a:extLst>
              <a:ext uri="{FF2B5EF4-FFF2-40B4-BE49-F238E27FC236}">
                <a16:creationId xmlns:a16="http://schemas.microsoft.com/office/drawing/2014/main" id="{16D716A5-AC02-4873-B8D7-3B2EA2F87BA1}"/>
              </a:ext>
            </a:extLst>
          </p:cNvPr>
          <p:cNvGrpSpPr/>
          <p:nvPr/>
        </p:nvGrpSpPr>
        <p:grpSpPr>
          <a:xfrm>
            <a:off x="6579348" y="1720485"/>
            <a:ext cx="4932295" cy="4561617"/>
            <a:chOff x="6889591" y="1407491"/>
            <a:chExt cx="4932295" cy="4561617"/>
          </a:xfrm>
        </p:grpSpPr>
        <p:grpSp>
          <p:nvGrpSpPr>
            <p:cNvPr id="5" name="Group 4">
              <a:extLst>
                <a:ext uri="{FF2B5EF4-FFF2-40B4-BE49-F238E27FC236}">
                  <a16:creationId xmlns:a16="http://schemas.microsoft.com/office/drawing/2014/main" id="{CC96B66B-8515-410F-A570-28E328751B2D}"/>
                </a:ext>
              </a:extLst>
            </p:cNvPr>
            <p:cNvGrpSpPr/>
            <p:nvPr/>
          </p:nvGrpSpPr>
          <p:grpSpPr>
            <a:xfrm>
              <a:off x="6889591" y="1407491"/>
              <a:ext cx="4932295" cy="1439079"/>
              <a:chOff x="2437333" y="1650059"/>
              <a:chExt cx="7516178" cy="2238318"/>
            </a:xfrm>
          </p:grpSpPr>
          <p:grpSp>
            <p:nvGrpSpPr>
              <p:cNvPr id="26" name="Group 25">
                <a:extLst>
                  <a:ext uri="{FF2B5EF4-FFF2-40B4-BE49-F238E27FC236}">
                    <a16:creationId xmlns:a16="http://schemas.microsoft.com/office/drawing/2014/main" id="{91DEF8E0-9336-4D67-86B2-675E3FABA731}"/>
                  </a:ext>
                </a:extLst>
              </p:cNvPr>
              <p:cNvGrpSpPr/>
              <p:nvPr/>
            </p:nvGrpSpPr>
            <p:grpSpPr>
              <a:xfrm>
                <a:off x="2437333" y="1650059"/>
                <a:ext cx="7516178" cy="2238318"/>
                <a:chOff x="2437333" y="1650059"/>
                <a:chExt cx="7516178" cy="2238318"/>
              </a:xfrm>
            </p:grpSpPr>
            <p:cxnSp>
              <p:nvCxnSpPr>
                <p:cNvPr id="28" name="Straight Connector 27">
                  <a:extLst>
                    <a:ext uri="{FF2B5EF4-FFF2-40B4-BE49-F238E27FC236}">
                      <a16:creationId xmlns:a16="http://schemas.microsoft.com/office/drawing/2014/main" id="{65BB2C5C-58B5-4FBD-BB0B-36FC802F060D}"/>
                    </a:ext>
                  </a:extLst>
                </p:cNvPr>
                <p:cNvCxnSpPr>
                  <a:cxnSpLocks/>
                </p:cNvCxnSpPr>
                <p:nvPr/>
              </p:nvCxnSpPr>
              <p:spPr>
                <a:xfrm flipV="1">
                  <a:off x="2779665" y="3004181"/>
                  <a:ext cx="6856914" cy="8607"/>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0DFABF09-EDDB-489F-A92B-9734C5B9FDF5}"/>
                    </a:ext>
                  </a:extLst>
                </p:cNvPr>
                <p:cNvCxnSpPr>
                  <a:cxnSpLocks/>
                </p:cNvCxnSpPr>
                <p:nvPr/>
              </p:nvCxnSpPr>
              <p:spPr>
                <a:xfrm flipH="1">
                  <a:off x="2437333" y="3010059"/>
                  <a:ext cx="418532"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23888D5-84D4-4A06-B1E2-E719F0E4E5FE}"/>
                    </a:ext>
                  </a:extLst>
                </p:cNvPr>
                <p:cNvCxnSpPr>
                  <a:cxnSpLocks/>
                </p:cNvCxnSpPr>
                <p:nvPr/>
              </p:nvCxnSpPr>
              <p:spPr>
                <a:xfrm flipH="1">
                  <a:off x="9534979" y="3004181"/>
                  <a:ext cx="418532"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1" name="Isosceles Triangle 30">
                  <a:extLst>
                    <a:ext uri="{FF2B5EF4-FFF2-40B4-BE49-F238E27FC236}">
                      <a16:creationId xmlns:a16="http://schemas.microsoft.com/office/drawing/2014/main" id="{DB18C2A6-AFD1-4507-904F-582C254193C5}"/>
                    </a:ext>
                  </a:extLst>
                </p:cNvPr>
                <p:cNvSpPr/>
                <p:nvPr/>
              </p:nvSpPr>
              <p:spPr>
                <a:xfrm>
                  <a:off x="6233367" y="1650059"/>
                  <a:ext cx="2741172" cy="1354122"/>
                </a:xfrm>
                <a:prstGeom prst="triangle">
                  <a:avLst>
                    <a:gd name="adj" fmla="val 49081"/>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A4DC2759-A5B0-4C82-A058-B9B82A6C0F22}"/>
                    </a:ext>
                  </a:extLst>
                </p:cNvPr>
                <p:cNvSpPr/>
                <p:nvPr/>
              </p:nvSpPr>
              <p:spPr>
                <a:xfrm>
                  <a:off x="3488015" y="1650059"/>
                  <a:ext cx="2746924" cy="1362729"/>
                </a:xfrm>
                <a:prstGeom prst="triangle">
                  <a:avLst>
                    <a:gd name="adj" fmla="val 50041"/>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Connector 32">
                  <a:extLst>
                    <a:ext uri="{FF2B5EF4-FFF2-40B4-BE49-F238E27FC236}">
                      <a16:creationId xmlns:a16="http://schemas.microsoft.com/office/drawing/2014/main" id="{74168EDD-DEEF-4F70-B2FC-8A418628330E}"/>
                    </a:ext>
                  </a:extLst>
                </p:cNvPr>
                <p:cNvCxnSpPr>
                  <a:cxnSpLocks/>
                </p:cNvCxnSpPr>
                <p:nvPr/>
              </p:nvCxnSpPr>
              <p:spPr>
                <a:xfrm>
                  <a:off x="347757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64329CB-C372-4B75-B5B9-17B70759B3D0}"/>
                    </a:ext>
                  </a:extLst>
                </p:cNvPr>
                <p:cNvCxnSpPr>
                  <a:cxnSpLocks/>
                </p:cNvCxnSpPr>
                <p:nvPr/>
              </p:nvCxnSpPr>
              <p:spPr>
                <a:xfrm>
                  <a:off x="393490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2F4DDDA-BD55-46D7-A8C6-1CF772788672}"/>
                    </a:ext>
                  </a:extLst>
                </p:cNvPr>
                <p:cNvCxnSpPr>
                  <a:cxnSpLocks/>
                </p:cNvCxnSpPr>
                <p:nvPr/>
              </p:nvCxnSpPr>
              <p:spPr>
                <a:xfrm>
                  <a:off x="439224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D0E7C92-3B61-47B4-B6AB-8DD1249DAA65}"/>
                    </a:ext>
                  </a:extLst>
                </p:cNvPr>
                <p:cNvCxnSpPr>
                  <a:cxnSpLocks/>
                </p:cNvCxnSpPr>
                <p:nvPr/>
              </p:nvCxnSpPr>
              <p:spPr>
                <a:xfrm>
                  <a:off x="4849575"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DBEF8BE-FB9B-4A9C-AA70-4F61C1D3D957}"/>
                    </a:ext>
                  </a:extLst>
                </p:cNvPr>
                <p:cNvCxnSpPr>
                  <a:cxnSpLocks/>
                </p:cNvCxnSpPr>
                <p:nvPr/>
              </p:nvCxnSpPr>
              <p:spPr>
                <a:xfrm>
                  <a:off x="530690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7839471-5B04-4F7B-887B-FDEC2B58809D}"/>
                    </a:ext>
                  </a:extLst>
                </p:cNvPr>
                <p:cNvCxnSpPr>
                  <a:cxnSpLocks/>
                </p:cNvCxnSpPr>
                <p:nvPr/>
              </p:nvCxnSpPr>
              <p:spPr>
                <a:xfrm>
                  <a:off x="576424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2A2222E-ED29-4F47-8A53-F0CD0A288D63}"/>
                    </a:ext>
                  </a:extLst>
                </p:cNvPr>
                <p:cNvCxnSpPr>
                  <a:cxnSpLocks/>
                </p:cNvCxnSpPr>
                <p:nvPr/>
              </p:nvCxnSpPr>
              <p:spPr>
                <a:xfrm>
                  <a:off x="622157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FE43CD4-985E-4184-99DC-3C6CC7CCA456}"/>
                    </a:ext>
                  </a:extLst>
                </p:cNvPr>
                <p:cNvCxnSpPr>
                  <a:cxnSpLocks/>
                </p:cNvCxnSpPr>
                <p:nvPr/>
              </p:nvCxnSpPr>
              <p:spPr>
                <a:xfrm>
                  <a:off x="896558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40F3A94-062E-4DA5-AD4C-5E14334992FD}"/>
                    </a:ext>
                  </a:extLst>
                </p:cNvPr>
                <p:cNvCxnSpPr>
                  <a:cxnSpLocks/>
                </p:cNvCxnSpPr>
                <p:nvPr/>
              </p:nvCxnSpPr>
              <p:spPr>
                <a:xfrm>
                  <a:off x="805091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263A06-94E3-4EBB-9F74-0DA4ADDC1FC7}"/>
                    </a:ext>
                  </a:extLst>
                </p:cNvPr>
                <p:cNvCxnSpPr>
                  <a:cxnSpLocks/>
                </p:cNvCxnSpPr>
                <p:nvPr/>
              </p:nvCxnSpPr>
              <p:spPr>
                <a:xfrm>
                  <a:off x="850824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23BF60-2AAF-4832-A46D-733EC7D4E311}"/>
                    </a:ext>
                  </a:extLst>
                </p:cNvPr>
                <p:cNvCxnSpPr>
                  <a:cxnSpLocks/>
                </p:cNvCxnSpPr>
                <p:nvPr/>
              </p:nvCxnSpPr>
              <p:spPr>
                <a:xfrm>
                  <a:off x="667891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21F3512-74BA-4623-9892-04949A13D0B5}"/>
                    </a:ext>
                  </a:extLst>
                </p:cNvPr>
                <p:cNvCxnSpPr>
                  <a:cxnSpLocks/>
                </p:cNvCxnSpPr>
                <p:nvPr/>
              </p:nvCxnSpPr>
              <p:spPr>
                <a:xfrm>
                  <a:off x="7136245"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88DE534-AA60-4586-A41C-DCAEC9C9CA7A}"/>
                    </a:ext>
                  </a:extLst>
                </p:cNvPr>
                <p:cNvCxnSpPr>
                  <a:cxnSpLocks/>
                </p:cNvCxnSpPr>
                <p:nvPr/>
              </p:nvCxnSpPr>
              <p:spPr>
                <a:xfrm>
                  <a:off x="759357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46" name="Flowchart: Connector 45">
                  <a:extLst>
                    <a:ext uri="{FF2B5EF4-FFF2-40B4-BE49-F238E27FC236}">
                      <a16:creationId xmlns:a16="http://schemas.microsoft.com/office/drawing/2014/main" id="{7D84AFF2-6764-47DB-942B-D5F2EED279F5}"/>
                    </a:ext>
                  </a:extLst>
                </p:cNvPr>
                <p:cNvSpPr/>
                <p:nvPr/>
              </p:nvSpPr>
              <p:spPr>
                <a:xfrm>
                  <a:off x="3413212"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Connector 46">
                  <a:extLst>
                    <a:ext uri="{FF2B5EF4-FFF2-40B4-BE49-F238E27FC236}">
                      <a16:creationId xmlns:a16="http://schemas.microsoft.com/office/drawing/2014/main" id="{DD912D0E-3969-4223-9EC9-6E4D22272B94}"/>
                    </a:ext>
                  </a:extLst>
                </p:cNvPr>
                <p:cNvSpPr/>
                <p:nvPr/>
              </p:nvSpPr>
              <p:spPr>
                <a:xfrm>
                  <a:off x="6160912"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Connector 47">
                  <a:extLst>
                    <a:ext uri="{FF2B5EF4-FFF2-40B4-BE49-F238E27FC236}">
                      <a16:creationId xmlns:a16="http://schemas.microsoft.com/office/drawing/2014/main" id="{2B13E440-72D8-4F7E-BD43-6D05B44AF2D7}"/>
                    </a:ext>
                  </a:extLst>
                </p:cNvPr>
                <p:cNvSpPr/>
                <p:nvPr/>
              </p:nvSpPr>
              <p:spPr>
                <a:xfrm>
                  <a:off x="8898844"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9B4E2534-ED5B-4B7C-B61A-902071F9D77F}"/>
                    </a:ext>
                  </a:extLst>
                </p:cNvPr>
                <p:cNvCxnSpPr>
                  <a:cxnSpLocks/>
                </p:cNvCxnSpPr>
                <p:nvPr/>
              </p:nvCxnSpPr>
              <p:spPr>
                <a:xfrm>
                  <a:off x="302023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D76C141-D66A-4301-B2AC-6CC1ACDDAA01}"/>
                    </a:ext>
                  </a:extLst>
                </p:cNvPr>
                <p:cNvCxnSpPr>
                  <a:cxnSpLocks/>
                </p:cNvCxnSpPr>
                <p:nvPr/>
              </p:nvCxnSpPr>
              <p:spPr>
                <a:xfrm>
                  <a:off x="942292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982AEAE-3732-4C21-959D-84ED57B2E01D}"/>
                    </a:ext>
                  </a:extLst>
                </p:cNvPr>
                <p:cNvCxnSpPr>
                  <a:cxnSpLocks/>
                </p:cNvCxnSpPr>
                <p:nvPr/>
              </p:nvCxnSpPr>
              <p:spPr>
                <a:xfrm flipV="1">
                  <a:off x="2855864" y="3888376"/>
                  <a:ext cx="6780715" cy="1"/>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sp>
              <p:nvSpPr>
                <p:cNvPr id="52" name="Rectangle 51">
                  <a:extLst>
                    <a:ext uri="{FF2B5EF4-FFF2-40B4-BE49-F238E27FC236}">
                      <a16:creationId xmlns:a16="http://schemas.microsoft.com/office/drawing/2014/main" id="{127EA711-2784-4EB0-9479-6D95875D0AD2}"/>
                    </a:ext>
                  </a:extLst>
                </p:cNvPr>
                <p:cNvSpPr/>
                <p:nvPr/>
              </p:nvSpPr>
              <p:spPr>
                <a:xfrm flipV="1">
                  <a:off x="2914807" y="3228497"/>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690B1289-A190-4D0C-8BA2-7BB93B098334}"/>
                    </a:ext>
                  </a:extLst>
                </p:cNvPr>
                <p:cNvSpPr/>
                <p:nvPr/>
              </p:nvSpPr>
              <p:spPr>
                <a:xfrm flipV="1">
                  <a:off x="3364437" y="3388970"/>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50798AE7-D40B-46E0-A3EA-21D692D36215}"/>
                    </a:ext>
                  </a:extLst>
                </p:cNvPr>
                <p:cNvSpPr/>
                <p:nvPr/>
              </p:nvSpPr>
              <p:spPr>
                <a:xfrm flipV="1">
                  <a:off x="3828921" y="3558437"/>
                  <a:ext cx="18288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01BF2ABB-E1E4-4D32-ADFE-C63374F2E810}"/>
                    </a:ext>
                  </a:extLst>
                </p:cNvPr>
                <p:cNvSpPr/>
                <p:nvPr/>
              </p:nvSpPr>
              <p:spPr>
                <a:xfrm flipV="1">
                  <a:off x="5222648" y="3228496"/>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B105D6CC-80E9-4B8C-9602-8E77EDC20C25}"/>
                    </a:ext>
                  </a:extLst>
                </p:cNvPr>
                <p:cNvSpPr/>
                <p:nvPr/>
              </p:nvSpPr>
              <p:spPr>
                <a:xfrm flipV="1">
                  <a:off x="6573251" y="3237501"/>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575C9B63-212D-4AD5-9ABB-12E8DC6DD9ED}"/>
                    </a:ext>
                  </a:extLst>
                </p:cNvPr>
                <p:cNvSpPr/>
                <p:nvPr/>
              </p:nvSpPr>
              <p:spPr>
                <a:xfrm flipV="1">
                  <a:off x="8316416" y="3237501"/>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147FC10C-D920-4C00-8A6B-403C1BB4D171}"/>
                    </a:ext>
                  </a:extLst>
                </p:cNvPr>
                <p:cNvSpPr/>
                <p:nvPr/>
              </p:nvSpPr>
              <p:spPr>
                <a:xfrm flipV="1">
                  <a:off x="8806001" y="3383540"/>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BD9A7648-9293-429A-8B7D-396DD3CC2058}"/>
                    </a:ext>
                  </a:extLst>
                </p:cNvPr>
                <p:cNvSpPr/>
                <p:nvPr/>
              </p:nvSpPr>
              <p:spPr>
                <a:xfrm flipV="1">
                  <a:off x="9340432" y="3560089"/>
                  <a:ext cx="18288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Rectangle 26">
                <a:extLst>
                  <a:ext uri="{FF2B5EF4-FFF2-40B4-BE49-F238E27FC236}">
                    <a16:creationId xmlns:a16="http://schemas.microsoft.com/office/drawing/2014/main" id="{BE598811-80D3-4CF2-922E-8B2E4698AE27}"/>
                  </a:ext>
                </a:extLst>
              </p:cNvPr>
              <p:cNvSpPr/>
              <p:nvPr/>
            </p:nvSpPr>
            <p:spPr>
              <a:xfrm>
                <a:off x="5306909" y="2687106"/>
                <a:ext cx="1838286" cy="1188720"/>
              </a:xfrm>
              <a:prstGeom prst="rect">
                <a:avLst/>
              </a:prstGeom>
              <a:no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 name="Straight Arrow Connector 5">
              <a:extLst>
                <a:ext uri="{FF2B5EF4-FFF2-40B4-BE49-F238E27FC236}">
                  <a16:creationId xmlns:a16="http://schemas.microsoft.com/office/drawing/2014/main" id="{DA299A33-CE8C-4602-AF1E-07A432C7C4A0}"/>
                </a:ext>
              </a:extLst>
            </p:cNvPr>
            <p:cNvCxnSpPr>
              <a:cxnSpLocks/>
            </p:cNvCxnSpPr>
            <p:nvPr/>
          </p:nvCxnSpPr>
          <p:spPr>
            <a:xfrm>
              <a:off x="9375839" y="2838501"/>
              <a:ext cx="0" cy="68840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FEE10B1B-B9E1-4426-9480-E43A6CE22F91}"/>
                </a:ext>
              </a:extLst>
            </p:cNvPr>
            <p:cNvGrpSpPr/>
            <p:nvPr/>
          </p:nvGrpSpPr>
          <p:grpSpPr>
            <a:xfrm>
              <a:off x="8449012" y="3543517"/>
              <a:ext cx="1933153" cy="2425591"/>
              <a:chOff x="4869259" y="3590456"/>
              <a:chExt cx="2539000" cy="3150358"/>
            </a:xfrm>
          </p:grpSpPr>
          <p:pic>
            <p:nvPicPr>
              <p:cNvPr id="8" name="Picture 7">
                <a:extLst>
                  <a:ext uri="{FF2B5EF4-FFF2-40B4-BE49-F238E27FC236}">
                    <a16:creationId xmlns:a16="http://schemas.microsoft.com/office/drawing/2014/main" id="{9813785C-28CB-430E-B93B-291F47A5B6C9}"/>
                  </a:ext>
                </a:extLst>
              </p:cNvPr>
              <p:cNvPicPr>
                <a:picLocks noChangeAspect="1"/>
              </p:cNvPicPr>
              <p:nvPr/>
            </p:nvPicPr>
            <p:blipFill>
              <a:blip r:embed="rId2"/>
              <a:stretch>
                <a:fillRect/>
              </a:stretch>
            </p:blipFill>
            <p:spPr>
              <a:xfrm>
                <a:off x="4869259" y="3590456"/>
                <a:ext cx="2475371" cy="1561388"/>
              </a:xfrm>
              <a:prstGeom prst="rect">
                <a:avLst/>
              </a:prstGeom>
            </p:spPr>
          </p:pic>
          <p:sp>
            <p:nvSpPr>
              <p:cNvPr id="9" name="Right Bracket 8">
                <a:extLst>
                  <a:ext uri="{FF2B5EF4-FFF2-40B4-BE49-F238E27FC236}">
                    <a16:creationId xmlns:a16="http://schemas.microsoft.com/office/drawing/2014/main" id="{252F123E-20BE-409D-895F-F49726CA0B45}"/>
                  </a:ext>
                </a:extLst>
              </p:cNvPr>
              <p:cNvSpPr/>
              <p:nvPr/>
            </p:nvSpPr>
            <p:spPr>
              <a:xfrm rot="5400000">
                <a:off x="5031624" y="5100548"/>
                <a:ext cx="87677" cy="364228"/>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ket 9">
                <a:extLst>
                  <a:ext uri="{FF2B5EF4-FFF2-40B4-BE49-F238E27FC236}">
                    <a16:creationId xmlns:a16="http://schemas.microsoft.com/office/drawing/2014/main" id="{40F1218E-EB5F-4DB5-88CC-97A1D0D3610B}"/>
                  </a:ext>
                </a:extLst>
              </p:cNvPr>
              <p:cNvSpPr/>
              <p:nvPr/>
            </p:nvSpPr>
            <p:spPr>
              <a:xfrm rot="5400000">
                <a:off x="5132044" y="5698531"/>
                <a:ext cx="87677" cy="57107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ket 10">
                <a:extLst>
                  <a:ext uri="{FF2B5EF4-FFF2-40B4-BE49-F238E27FC236}">
                    <a16:creationId xmlns:a16="http://schemas.microsoft.com/office/drawing/2014/main" id="{9B0818E6-C903-4D1C-892A-C50994966137}"/>
                  </a:ext>
                </a:extLst>
              </p:cNvPr>
              <p:cNvSpPr/>
              <p:nvPr/>
            </p:nvSpPr>
            <p:spPr>
              <a:xfrm rot="5400000">
                <a:off x="5704940" y="5698531"/>
                <a:ext cx="87677" cy="57107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ket 11">
                <a:extLst>
                  <a:ext uri="{FF2B5EF4-FFF2-40B4-BE49-F238E27FC236}">
                    <a16:creationId xmlns:a16="http://schemas.microsoft.com/office/drawing/2014/main" id="{00F306D3-F74E-45FC-B768-72DF79FC5C13}"/>
                  </a:ext>
                </a:extLst>
              </p:cNvPr>
              <p:cNvSpPr/>
              <p:nvPr/>
            </p:nvSpPr>
            <p:spPr>
              <a:xfrm rot="5400000">
                <a:off x="6536258" y="5195687"/>
                <a:ext cx="107268" cy="154362"/>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ket 12">
                <a:extLst>
                  <a:ext uri="{FF2B5EF4-FFF2-40B4-BE49-F238E27FC236}">
                    <a16:creationId xmlns:a16="http://schemas.microsoft.com/office/drawing/2014/main" id="{F8CFFD3A-EF8C-42EF-A844-F60F4BA69E37}"/>
                  </a:ext>
                </a:extLst>
              </p:cNvPr>
              <p:cNvSpPr/>
              <p:nvPr/>
            </p:nvSpPr>
            <p:spPr>
              <a:xfrm rot="5400000">
                <a:off x="6790770" y="5117973"/>
                <a:ext cx="87678" cy="329380"/>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FC7F619F-2425-4A87-BE23-C693EE55B534}"/>
                  </a:ext>
                </a:extLst>
              </p:cNvPr>
              <p:cNvCxnSpPr>
                <a:cxnSpLocks/>
              </p:cNvCxnSpPr>
              <p:nvPr/>
            </p:nvCxnSpPr>
            <p:spPr>
              <a:xfrm>
                <a:off x="5069279" y="5326499"/>
                <a:ext cx="332624" cy="2887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E8BDD00-BD85-4AD7-BE40-DFB275C65054}"/>
                  </a:ext>
                </a:extLst>
              </p:cNvPr>
              <p:cNvCxnSpPr>
                <a:cxnSpLocks/>
              </p:cNvCxnSpPr>
              <p:nvPr/>
            </p:nvCxnSpPr>
            <p:spPr>
              <a:xfrm flipH="1">
                <a:off x="6298970" y="5326498"/>
                <a:ext cx="276321" cy="2844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96A5B1D-B248-4FF3-A118-AD720F334AA9}"/>
                  </a:ext>
                </a:extLst>
              </p:cNvPr>
              <p:cNvCxnSpPr>
                <a:cxnSpLocks/>
              </p:cNvCxnSpPr>
              <p:nvPr/>
            </p:nvCxnSpPr>
            <p:spPr>
              <a:xfrm flipH="1">
                <a:off x="6633703" y="5323605"/>
                <a:ext cx="195930" cy="2873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C03A9B1-057A-45AB-9A1A-14845D314FAF}"/>
                  </a:ext>
                </a:extLst>
              </p:cNvPr>
              <p:cNvSpPr txBox="1"/>
              <p:nvPr/>
            </p:nvSpPr>
            <p:spPr>
              <a:xfrm>
                <a:off x="5069279" y="5536455"/>
                <a:ext cx="2338980" cy="439714"/>
              </a:xfrm>
              <a:prstGeom prst="rect">
                <a:avLst/>
              </a:prstGeom>
              <a:noFill/>
            </p:spPr>
            <p:txBody>
              <a:bodyPr wrap="square" rtlCol="0">
                <a:spAutoFit/>
              </a:bodyPr>
              <a:lstStyle/>
              <a:p>
                <a:r>
                  <a:rPr lang="en-US" sz="1600" dirty="0"/>
                  <a:t>Feature Width</a:t>
                </a:r>
              </a:p>
            </p:txBody>
          </p:sp>
          <p:sp>
            <p:nvSpPr>
              <p:cNvPr id="18" name="Right Bracket 17">
                <a:extLst>
                  <a:ext uri="{FF2B5EF4-FFF2-40B4-BE49-F238E27FC236}">
                    <a16:creationId xmlns:a16="http://schemas.microsoft.com/office/drawing/2014/main" id="{0F3CB9A3-70CA-4FEA-9735-BAC4A1AA1993}"/>
                  </a:ext>
                </a:extLst>
              </p:cNvPr>
              <p:cNvSpPr/>
              <p:nvPr/>
            </p:nvSpPr>
            <p:spPr>
              <a:xfrm rot="5400000">
                <a:off x="6283448" y="5698531"/>
                <a:ext cx="87677" cy="57107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ket 18">
                <a:extLst>
                  <a:ext uri="{FF2B5EF4-FFF2-40B4-BE49-F238E27FC236}">
                    <a16:creationId xmlns:a16="http://schemas.microsoft.com/office/drawing/2014/main" id="{3831073C-5173-4CBF-A4B9-9D40B95A1BC9}"/>
                  </a:ext>
                </a:extLst>
              </p:cNvPr>
              <p:cNvSpPr/>
              <p:nvPr/>
            </p:nvSpPr>
            <p:spPr>
              <a:xfrm rot="5400000">
                <a:off x="6854521" y="5698531"/>
                <a:ext cx="87677" cy="57107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A1335516-910B-4FEF-A7D7-415D4A5A80DA}"/>
                  </a:ext>
                </a:extLst>
              </p:cNvPr>
              <p:cNvCxnSpPr>
                <a:cxnSpLocks/>
              </p:cNvCxnSpPr>
              <p:nvPr/>
            </p:nvCxnSpPr>
            <p:spPr>
              <a:xfrm flipH="1">
                <a:off x="6521985" y="6035764"/>
                <a:ext cx="387202" cy="3082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5E3526B-B56E-4CE2-BD16-440A7C0772FF}"/>
                  </a:ext>
                </a:extLst>
              </p:cNvPr>
              <p:cNvCxnSpPr>
                <a:cxnSpLocks/>
              </p:cNvCxnSpPr>
              <p:nvPr/>
            </p:nvCxnSpPr>
            <p:spPr>
              <a:xfrm flipH="1">
                <a:off x="6212982" y="6026864"/>
                <a:ext cx="116800" cy="3171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A4EE590-FAED-46A8-A3B3-34CC6A144534}"/>
                  </a:ext>
                </a:extLst>
              </p:cNvPr>
              <p:cNvCxnSpPr>
                <a:cxnSpLocks/>
              </p:cNvCxnSpPr>
              <p:nvPr/>
            </p:nvCxnSpPr>
            <p:spPr>
              <a:xfrm>
                <a:off x="5721713" y="6030590"/>
                <a:ext cx="91228" cy="3134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41F55DB-9099-4A28-967D-787A5F79E88C}"/>
                  </a:ext>
                </a:extLst>
              </p:cNvPr>
              <p:cNvCxnSpPr>
                <a:cxnSpLocks/>
              </p:cNvCxnSpPr>
              <p:nvPr/>
            </p:nvCxnSpPr>
            <p:spPr>
              <a:xfrm>
                <a:off x="5170233" y="6026057"/>
                <a:ext cx="346245" cy="3179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F566A51-291C-49D8-886F-C32477A14CC9}"/>
                  </a:ext>
                </a:extLst>
              </p:cNvPr>
              <p:cNvSpPr txBox="1"/>
              <p:nvPr/>
            </p:nvSpPr>
            <p:spPr>
              <a:xfrm>
                <a:off x="5300350" y="6301100"/>
                <a:ext cx="1759198" cy="439714"/>
              </a:xfrm>
              <a:prstGeom prst="rect">
                <a:avLst/>
              </a:prstGeom>
              <a:noFill/>
            </p:spPr>
            <p:txBody>
              <a:bodyPr wrap="square" rtlCol="0">
                <a:spAutoFit/>
              </a:bodyPr>
              <a:lstStyle/>
              <a:p>
                <a:r>
                  <a:rPr lang="en-US" sz="1600" dirty="0"/>
                  <a:t>Bin Width</a:t>
                </a:r>
              </a:p>
            </p:txBody>
          </p:sp>
        </p:grpSp>
      </p:grpSp>
    </p:spTree>
    <p:extLst>
      <p:ext uri="{BB962C8B-B14F-4D97-AF65-F5344CB8AC3E}">
        <p14:creationId xmlns:p14="http://schemas.microsoft.com/office/powerpoint/2010/main" val="860295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70BA8-8BD0-4F0A-AA78-3C06BEA04D21}"/>
              </a:ext>
            </a:extLst>
          </p:cNvPr>
          <p:cNvSpPr>
            <a:spLocks noGrp="1"/>
          </p:cNvSpPr>
          <p:nvPr>
            <p:ph type="title"/>
          </p:nvPr>
        </p:nvSpPr>
        <p:spPr/>
        <p:txBody>
          <a:bodyPr/>
          <a:lstStyle/>
          <a:p>
            <a:r>
              <a:rPr lang="en-US" dirty="0"/>
              <a:t>Predictor Types</a:t>
            </a:r>
          </a:p>
        </p:txBody>
      </p:sp>
      <p:sp>
        <p:nvSpPr>
          <p:cNvPr id="3" name="Content Placeholder 2">
            <a:extLst>
              <a:ext uri="{FF2B5EF4-FFF2-40B4-BE49-F238E27FC236}">
                <a16:creationId xmlns:a16="http://schemas.microsoft.com/office/drawing/2014/main" id="{CBD28701-D163-4F5E-A2F0-990273E54245}"/>
              </a:ext>
            </a:extLst>
          </p:cNvPr>
          <p:cNvSpPr>
            <a:spLocks noGrp="1"/>
          </p:cNvSpPr>
          <p:nvPr>
            <p:ph idx="1"/>
          </p:nvPr>
        </p:nvSpPr>
        <p:spPr>
          <a:xfrm>
            <a:off x="838200" y="1825625"/>
            <a:ext cx="5257800" cy="4351338"/>
          </a:xfrm>
        </p:spPr>
        <p:txBody>
          <a:bodyPr>
            <a:normAutofit/>
          </a:bodyPr>
          <a:lstStyle/>
          <a:p>
            <a:r>
              <a:rPr lang="en-US" b="1" dirty="0"/>
              <a:t>Log</a:t>
            </a:r>
            <a:r>
              <a:rPr lang="en-US" b="1" baseline="-25000" dirty="0"/>
              <a:t>2 </a:t>
            </a:r>
            <a:r>
              <a:rPr lang="en-US" b="1" dirty="0"/>
              <a:t>Distance:</a:t>
            </a:r>
          </a:p>
          <a:p>
            <a:pPr marL="227013" indent="0">
              <a:buNone/>
            </a:pPr>
            <a:r>
              <a:rPr lang="en-US" dirty="0"/>
              <a:t>The log</a:t>
            </a:r>
            <a:r>
              <a:rPr lang="en-US" baseline="-25000" dirty="0"/>
              <a:t>2</a:t>
            </a:r>
            <a:r>
              <a:rPr lang="en-US" dirty="0"/>
              <a:t> of the distance (in </a:t>
            </a:r>
            <a:r>
              <a:rPr lang="en-US" dirty="0" err="1"/>
              <a:t>basepairs</a:t>
            </a:r>
            <a:r>
              <a:rPr lang="en-US" dirty="0"/>
              <a:t>; referred to hereafter simply as distance), from the center of the bin to the center of the nearest region defined by a specific genomic annotation. </a:t>
            </a:r>
          </a:p>
        </p:txBody>
      </p:sp>
      <p:grpSp>
        <p:nvGrpSpPr>
          <p:cNvPr id="4" name="Group 3">
            <a:extLst>
              <a:ext uri="{FF2B5EF4-FFF2-40B4-BE49-F238E27FC236}">
                <a16:creationId xmlns:a16="http://schemas.microsoft.com/office/drawing/2014/main" id="{63FFCE96-D5A8-4CC5-BCCD-AE750E77A216}"/>
              </a:ext>
            </a:extLst>
          </p:cNvPr>
          <p:cNvGrpSpPr/>
          <p:nvPr/>
        </p:nvGrpSpPr>
        <p:grpSpPr>
          <a:xfrm>
            <a:off x="6669688" y="1864930"/>
            <a:ext cx="5257801" cy="4366809"/>
            <a:chOff x="2856966" y="139701"/>
            <a:chExt cx="6478067" cy="5709273"/>
          </a:xfrm>
        </p:grpSpPr>
        <p:grpSp>
          <p:nvGrpSpPr>
            <p:cNvPr id="5" name="Group 4">
              <a:extLst>
                <a:ext uri="{FF2B5EF4-FFF2-40B4-BE49-F238E27FC236}">
                  <a16:creationId xmlns:a16="http://schemas.microsoft.com/office/drawing/2014/main" id="{899452D7-1DE0-479C-8417-D52D9A44466E}"/>
                </a:ext>
              </a:extLst>
            </p:cNvPr>
            <p:cNvGrpSpPr/>
            <p:nvPr/>
          </p:nvGrpSpPr>
          <p:grpSpPr>
            <a:xfrm>
              <a:off x="2856966" y="139701"/>
              <a:ext cx="6478067" cy="1869076"/>
              <a:chOff x="2437333" y="1650059"/>
              <a:chExt cx="7516178" cy="2238318"/>
            </a:xfrm>
          </p:grpSpPr>
          <p:grpSp>
            <p:nvGrpSpPr>
              <p:cNvPr id="29" name="Group 28">
                <a:extLst>
                  <a:ext uri="{FF2B5EF4-FFF2-40B4-BE49-F238E27FC236}">
                    <a16:creationId xmlns:a16="http://schemas.microsoft.com/office/drawing/2014/main" id="{D2B08A9B-7E48-4D50-A562-3736E89D17B7}"/>
                  </a:ext>
                </a:extLst>
              </p:cNvPr>
              <p:cNvGrpSpPr/>
              <p:nvPr/>
            </p:nvGrpSpPr>
            <p:grpSpPr>
              <a:xfrm>
                <a:off x="2437333" y="1650059"/>
                <a:ext cx="7516178" cy="2238318"/>
                <a:chOff x="2437333" y="1650059"/>
                <a:chExt cx="7516178" cy="2238318"/>
              </a:xfrm>
            </p:grpSpPr>
            <p:cxnSp>
              <p:nvCxnSpPr>
                <p:cNvPr id="31" name="Straight Connector 30">
                  <a:extLst>
                    <a:ext uri="{FF2B5EF4-FFF2-40B4-BE49-F238E27FC236}">
                      <a16:creationId xmlns:a16="http://schemas.microsoft.com/office/drawing/2014/main" id="{B7E02B5E-1CF8-42F2-ADA0-06DFEA266BDD}"/>
                    </a:ext>
                  </a:extLst>
                </p:cNvPr>
                <p:cNvCxnSpPr>
                  <a:cxnSpLocks/>
                </p:cNvCxnSpPr>
                <p:nvPr/>
              </p:nvCxnSpPr>
              <p:spPr>
                <a:xfrm flipV="1">
                  <a:off x="2779665" y="3004181"/>
                  <a:ext cx="6856914" cy="8607"/>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5C1DA9FC-2BE2-4526-85D7-12AEA2D5E2FE}"/>
                    </a:ext>
                  </a:extLst>
                </p:cNvPr>
                <p:cNvCxnSpPr>
                  <a:cxnSpLocks/>
                </p:cNvCxnSpPr>
                <p:nvPr/>
              </p:nvCxnSpPr>
              <p:spPr>
                <a:xfrm flipH="1">
                  <a:off x="2437333" y="3010059"/>
                  <a:ext cx="418532"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AE3A467-BC00-44B2-A092-36497DC162CF}"/>
                    </a:ext>
                  </a:extLst>
                </p:cNvPr>
                <p:cNvCxnSpPr>
                  <a:cxnSpLocks/>
                </p:cNvCxnSpPr>
                <p:nvPr/>
              </p:nvCxnSpPr>
              <p:spPr>
                <a:xfrm flipH="1">
                  <a:off x="9534979" y="3004181"/>
                  <a:ext cx="418532"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4" name="Isosceles Triangle 33">
                  <a:extLst>
                    <a:ext uri="{FF2B5EF4-FFF2-40B4-BE49-F238E27FC236}">
                      <a16:creationId xmlns:a16="http://schemas.microsoft.com/office/drawing/2014/main" id="{3F842978-8A80-47D1-B4D1-23E0266A017D}"/>
                    </a:ext>
                  </a:extLst>
                </p:cNvPr>
                <p:cNvSpPr/>
                <p:nvPr/>
              </p:nvSpPr>
              <p:spPr>
                <a:xfrm>
                  <a:off x="6233367" y="1650059"/>
                  <a:ext cx="2741172" cy="1354122"/>
                </a:xfrm>
                <a:prstGeom prst="triangle">
                  <a:avLst>
                    <a:gd name="adj" fmla="val 49081"/>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E5C805CA-9F92-4AE9-A298-5B6C3CF7D4BD}"/>
                    </a:ext>
                  </a:extLst>
                </p:cNvPr>
                <p:cNvSpPr/>
                <p:nvPr/>
              </p:nvSpPr>
              <p:spPr>
                <a:xfrm>
                  <a:off x="3488015" y="1650059"/>
                  <a:ext cx="2746924" cy="1362729"/>
                </a:xfrm>
                <a:prstGeom prst="triangle">
                  <a:avLst>
                    <a:gd name="adj" fmla="val 50041"/>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a:extLst>
                    <a:ext uri="{FF2B5EF4-FFF2-40B4-BE49-F238E27FC236}">
                      <a16:creationId xmlns:a16="http://schemas.microsoft.com/office/drawing/2014/main" id="{9BD4CB31-EF26-4F82-AAF9-03F01196A76C}"/>
                    </a:ext>
                  </a:extLst>
                </p:cNvPr>
                <p:cNvCxnSpPr>
                  <a:cxnSpLocks/>
                </p:cNvCxnSpPr>
                <p:nvPr/>
              </p:nvCxnSpPr>
              <p:spPr>
                <a:xfrm>
                  <a:off x="347757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E41A35A-8664-4C5F-8167-A205A9B925AD}"/>
                    </a:ext>
                  </a:extLst>
                </p:cNvPr>
                <p:cNvCxnSpPr>
                  <a:cxnSpLocks/>
                </p:cNvCxnSpPr>
                <p:nvPr/>
              </p:nvCxnSpPr>
              <p:spPr>
                <a:xfrm>
                  <a:off x="393490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CDB0693-3631-4B24-A752-163431F6DEA9}"/>
                    </a:ext>
                  </a:extLst>
                </p:cNvPr>
                <p:cNvCxnSpPr>
                  <a:cxnSpLocks/>
                </p:cNvCxnSpPr>
                <p:nvPr/>
              </p:nvCxnSpPr>
              <p:spPr>
                <a:xfrm>
                  <a:off x="439224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065D79B-D740-46BA-87BF-7789182A256F}"/>
                    </a:ext>
                  </a:extLst>
                </p:cNvPr>
                <p:cNvCxnSpPr>
                  <a:cxnSpLocks/>
                </p:cNvCxnSpPr>
                <p:nvPr/>
              </p:nvCxnSpPr>
              <p:spPr>
                <a:xfrm>
                  <a:off x="4849575"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BF2CA15-61C0-4D66-9A52-679C3462DD58}"/>
                    </a:ext>
                  </a:extLst>
                </p:cNvPr>
                <p:cNvCxnSpPr>
                  <a:cxnSpLocks/>
                </p:cNvCxnSpPr>
                <p:nvPr/>
              </p:nvCxnSpPr>
              <p:spPr>
                <a:xfrm>
                  <a:off x="530690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1EFAE9D-6319-4DCC-8A7C-A44E23B0E907}"/>
                    </a:ext>
                  </a:extLst>
                </p:cNvPr>
                <p:cNvCxnSpPr>
                  <a:cxnSpLocks/>
                </p:cNvCxnSpPr>
                <p:nvPr/>
              </p:nvCxnSpPr>
              <p:spPr>
                <a:xfrm>
                  <a:off x="576424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22AC976-9D23-49FE-98D9-0CCA0BC32932}"/>
                    </a:ext>
                  </a:extLst>
                </p:cNvPr>
                <p:cNvCxnSpPr>
                  <a:cxnSpLocks/>
                </p:cNvCxnSpPr>
                <p:nvPr/>
              </p:nvCxnSpPr>
              <p:spPr>
                <a:xfrm>
                  <a:off x="622157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DE9736C-2053-4C4A-93F4-422707084F9F}"/>
                    </a:ext>
                  </a:extLst>
                </p:cNvPr>
                <p:cNvCxnSpPr>
                  <a:cxnSpLocks/>
                </p:cNvCxnSpPr>
                <p:nvPr/>
              </p:nvCxnSpPr>
              <p:spPr>
                <a:xfrm>
                  <a:off x="896558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C058390-7918-4F90-AE4B-48C0587C7769}"/>
                    </a:ext>
                  </a:extLst>
                </p:cNvPr>
                <p:cNvCxnSpPr>
                  <a:cxnSpLocks/>
                </p:cNvCxnSpPr>
                <p:nvPr/>
              </p:nvCxnSpPr>
              <p:spPr>
                <a:xfrm>
                  <a:off x="805091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4B38B99-797B-4438-BB73-817606066FC6}"/>
                    </a:ext>
                  </a:extLst>
                </p:cNvPr>
                <p:cNvCxnSpPr>
                  <a:cxnSpLocks/>
                </p:cNvCxnSpPr>
                <p:nvPr/>
              </p:nvCxnSpPr>
              <p:spPr>
                <a:xfrm>
                  <a:off x="850824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059F0A1-3662-4C01-9219-FCFBCF3DA899}"/>
                    </a:ext>
                  </a:extLst>
                </p:cNvPr>
                <p:cNvCxnSpPr>
                  <a:cxnSpLocks/>
                </p:cNvCxnSpPr>
                <p:nvPr/>
              </p:nvCxnSpPr>
              <p:spPr>
                <a:xfrm>
                  <a:off x="667891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52AFBC3-D107-4BD7-BE14-E9FD2F7475E6}"/>
                    </a:ext>
                  </a:extLst>
                </p:cNvPr>
                <p:cNvCxnSpPr>
                  <a:cxnSpLocks/>
                </p:cNvCxnSpPr>
                <p:nvPr/>
              </p:nvCxnSpPr>
              <p:spPr>
                <a:xfrm>
                  <a:off x="7136245"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DA0E7AD-770F-4AA6-8F4A-CF539D83059E}"/>
                    </a:ext>
                  </a:extLst>
                </p:cNvPr>
                <p:cNvCxnSpPr>
                  <a:cxnSpLocks/>
                </p:cNvCxnSpPr>
                <p:nvPr/>
              </p:nvCxnSpPr>
              <p:spPr>
                <a:xfrm>
                  <a:off x="759357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49" name="Flowchart: Connector 48">
                  <a:extLst>
                    <a:ext uri="{FF2B5EF4-FFF2-40B4-BE49-F238E27FC236}">
                      <a16:creationId xmlns:a16="http://schemas.microsoft.com/office/drawing/2014/main" id="{3A5E42AB-8CF9-43B8-B501-63E62CCFAF73}"/>
                    </a:ext>
                  </a:extLst>
                </p:cNvPr>
                <p:cNvSpPr/>
                <p:nvPr/>
              </p:nvSpPr>
              <p:spPr>
                <a:xfrm>
                  <a:off x="3413212"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lowchart: Connector 49">
                  <a:extLst>
                    <a:ext uri="{FF2B5EF4-FFF2-40B4-BE49-F238E27FC236}">
                      <a16:creationId xmlns:a16="http://schemas.microsoft.com/office/drawing/2014/main" id="{81A3016E-6F34-4D01-B86C-0F8EB24D61F7}"/>
                    </a:ext>
                  </a:extLst>
                </p:cNvPr>
                <p:cNvSpPr/>
                <p:nvPr/>
              </p:nvSpPr>
              <p:spPr>
                <a:xfrm>
                  <a:off x="6160912"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lowchart: Connector 50">
                  <a:extLst>
                    <a:ext uri="{FF2B5EF4-FFF2-40B4-BE49-F238E27FC236}">
                      <a16:creationId xmlns:a16="http://schemas.microsoft.com/office/drawing/2014/main" id="{5E6E7C27-C5F3-4817-A900-55F4CA475F92}"/>
                    </a:ext>
                  </a:extLst>
                </p:cNvPr>
                <p:cNvSpPr/>
                <p:nvPr/>
              </p:nvSpPr>
              <p:spPr>
                <a:xfrm>
                  <a:off x="8898844"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F29B4703-C8BF-4C6C-9D6F-DE48EA57809C}"/>
                    </a:ext>
                  </a:extLst>
                </p:cNvPr>
                <p:cNvCxnSpPr>
                  <a:cxnSpLocks/>
                </p:cNvCxnSpPr>
                <p:nvPr/>
              </p:nvCxnSpPr>
              <p:spPr>
                <a:xfrm>
                  <a:off x="302023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3B53E1A-5C92-4D06-9DE7-2B192CB71D3A}"/>
                    </a:ext>
                  </a:extLst>
                </p:cNvPr>
                <p:cNvCxnSpPr>
                  <a:cxnSpLocks/>
                </p:cNvCxnSpPr>
                <p:nvPr/>
              </p:nvCxnSpPr>
              <p:spPr>
                <a:xfrm>
                  <a:off x="942292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76C0196-11E4-42FA-B11D-8F4261246F85}"/>
                    </a:ext>
                  </a:extLst>
                </p:cNvPr>
                <p:cNvCxnSpPr>
                  <a:cxnSpLocks/>
                </p:cNvCxnSpPr>
                <p:nvPr/>
              </p:nvCxnSpPr>
              <p:spPr>
                <a:xfrm flipV="1">
                  <a:off x="2855864" y="3888376"/>
                  <a:ext cx="6780715" cy="1"/>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sp>
              <p:nvSpPr>
                <p:cNvPr id="55" name="Rectangle 54">
                  <a:extLst>
                    <a:ext uri="{FF2B5EF4-FFF2-40B4-BE49-F238E27FC236}">
                      <a16:creationId xmlns:a16="http://schemas.microsoft.com/office/drawing/2014/main" id="{9BA9C14A-6573-4D09-A6A0-3574C656B341}"/>
                    </a:ext>
                  </a:extLst>
                </p:cNvPr>
                <p:cNvSpPr/>
                <p:nvPr/>
              </p:nvSpPr>
              <p:spPr>
                <a:xfrm flipV="1">
                  <a:off x="2914807" y="3228497"/>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C7C205E4-E9C6-4769-AFA7-8B11A584FB1A}"/>
                    </a:ext>
                  </a:extLst>
                </p:cNvPr>
                <p:cNvSpPr/>
                <p:nvPr/>
              </p:nvSpPr>
              <p:spPr>
                <a:xfrm flipV="1">
                  <a:off x="3364437" y="3388970"/>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EB180481-1F8A-4655-A53A-DD441D3320C6}"/>
                    </a:ext>
                  </a:extLst>
                </p:cNvPr>
                <p:cNvSpPr/>
                <p:nvPr/>
              </p:nvSpPr>
              <p:spPr>
                <a:xfrm flipV="1">
                  <a:off x="3828921" y="3558437"/>
                  <a:ext cx="18288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B2812A56-FADE-480E-9694-E177A9750DCC}"/>
                    </a:ext>
                  </a:extLst>
                </p:cNvPr>
                <p:cNvSpPr/>
                <p:nvPr/>
              </p:nvSpPr>
              <p:spPr>
                <a:xfrm flipV="1">
                  <a:off x="5222648" y="3228496"/>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0F4E7974-FD9D-42E6-B7C9-5BFE0EE26AEA}"/>
                    </a:ext>
                  </a:extLst>
                </p:cNvPr>
                <p:cNvSpPr/>
                <p:nvPr/>
              </p:nvSpPr>
              <p:spPr>
                <a:xfrm flipV="1">
                  <a:off x="6573251" y="3237501"/>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52D57E12-E2BE-46CB-B071-C372A3EE21EE}"/>
                    </a:ext>
                  </a:extLst>
                </p:cNvPr>
                <p:cNvSpPr/>
                <p:nvPr/>
              </p:nvSpPr>
              <p:spPr>
                <a:xfrm flipV="1">
                  <a:off x="8316416" y="3237501"/>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F9828C11-F5FA-42B2-9198-27C02ACF685D}"/>
                    </a:ext>
                  </a:extLst>
                </p:cNvPr>
                <p:cNvSpPr/>
                <p:nvPr/>
              </p:nvSpPr>
              <p:spPr>
                <a:xfrm flipV="1">
                  <a:off x="8806001" y="3383540"/>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75FBD41B-DCDD-4FA6-AF0B-7B7F4B3C611F}"/>
                    </a:ext>
                  </a:extLst>
                </p:cNvPr>
                <p:cNvSpPr/>
                <p:nvPr/>
              </p:nvSpPr>
              <p:spPr>
                <a:xfrm flipV="1">
                  <a:off x="9340432" y="3560089"/>
                  <a:ext cx="18288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 name="Rectangle 29">
                <a:extLst>
                  <a:ext uri="{FF2B5EF4-FFF2-40B4-BE49-F238E27FC236}">
                    <a16:creationId xmlns:a16="http://schemas.microsoft.com/office/drawing/2014/main" id="{DAC4C138-B436-4063-B6C6-2CD26ABA5F6D}"/>
                  </a:ext>
                </a:extLst>
              </p:cNvPr>
              <p:cNvSpPr/>
              <p:nvPr/>
            </p:nvSpPr>
            <p:spPr>
              <a:xfrm>
                <a:off x="5306909" y="2687106"/>
                <a:ext cx="1838286" cy="1188720"/>
              </a:xfrm>
              <a:prstGeom prst="rect">
                <a:avLst/>
              </a:prstGeom>
              <a:no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 name="Straight Arrow Connector 5">
              <a:extLst>
                <a:ext uri="{FF2B5EF4-FFF2-40B4-BE49-F238E27FC236}">
                  <a16:creationId xmlns:a16="http://schemas.microsoft.com/office/drawing/2014/main" id="{4FC75D5E-890B-4117-963F-0EF27628EB5C}"/>
                </a:ext>
              </a:extLst>
            </p:cNvPr>
            <p:cNvCxnSpPr>
              <a:cxnSpLocks/>
            </p:cNvCxnSpPr>
            <p:nvPr/>
          </p:nvCxnSpPr>
          <p:spPr>
            <a:xfrm>
              <a:off x="6122399" y="1998297"/>
              <a:ext cx="0" cy="89409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D284E213-0D46-417D-8A6E-93D4DFD04685}"/>
                </a:ext>
              </a:extLst>
            </p:cNvPr>
            <p:cNvGrpSpPr/>
            <p:nvPr/>
          </p:nvGrpSpPr>
          <p:grpSpPr>
            <a:xfrm>
              <a:off x="4891018" y="3012537"/>
              <a:ext cx="2488056" cy="2836437"/>
              <a:chOff x="9189642" y="3590456"/>
              <a:chExt cx="2488056" cy="2836437"/>
            </a:xfrm>
          </p:grpSpPr>
          <p:cxnSp>
            <p:nvCxnSpPr>
              <p:cNvPr id="8" name="Straight Connector 7">
                <a:extLst>
                  <a:ext uri="{FF2B5EF4-FFF2-40B4-BE49-F238E27FC236}">
                    <a16:creationId xmlns:a16="http://schemas.microsoft.com/office/drawing/2014/main" id="{2D02DD51-C715-430A-B83C-9E43BC155246}"/>
                  </a:ext>
                </a:extLst>
              </p:cNvPr>
              <p:cNvCxnSpPr>
                <a:cxnSpLocks/>
              </p:cNvCxnSpPr>
              <p:nvPr/>
            </p:nvCxnSpPr>
            <p:spPr>
              <a:xfrm>
                <a:off x="9354037" y="5219231"/>
                <a:ext cx="0" cy="219075"/>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F9097A5-736F-4FBD-BEBA-44FF1BC7A36F}"/>
                  </a:ext>
                </a:extLst>
              </p:cNvPr>
              <p:cNvCxnSpPr>
                <a:cxnSpLocks/>
              </p:cNvCxnSpPr>
              <p:nvPr/>
            </p:nvCxnSpPr>
            <p:spPr>
              <a:xfrm flipH="1">
                <a:off x="11146334" y="5238821"/>
                <a:ext cx="2" cy="20955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0D6CDE6B-91B2-4963-90F8-547BBA07642D}"/>
                  </a:ext>
                </a:extLst>
              </p:cNvPr>
              <p:cNvGrpSpPr/>
              <p:nvPr/>
            </p:nvGrpSpPr>
            <p:grpSpPr>
              <a:xfrm>
                <a:off x="9339259" y="5497261"/>
                <a:ext cx="1958024" cy="56044"/>
                <a:chOff x="9246031" y="5217079"/>
                <a:chExt cx="1958024" cy="56044"/>
              </a:xfrm>
            </p:grpSpPr>
            <p:sp>
              <p:nvSpPr>
                <p:cNvPr id="25" name="Right Bracket 24">
                  <a:extLst>
                    <a:ext uri="{FF2B5EF4-FFF2-40B4-BE49-F238E27FC236}">
                      <a16:creationId xmlns:a16="http://schemas.microsoft.com/office/drawing/2014/main" id="{A844C5F5-47CC-49A2-8BDC-DF631514326B}"/>
                    </a:ext>
                  </a:extLst>
                </p:cNvPr>
                <p:cNvSpPr/>
                <p:nvPr/>
              </p:nvSpPr>
              <p:spPr>
                <a:xfrm rot="5400000">
                  <a:off x="9294031" y="5171701"/>
                  <a:ext cx="53423" cy="149421"/>
                </a:xfrm>
                <a:prstGeom prst="righ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Right Bracket 25">
                  <a:extLst>
                    <a:ext uri="{FF2B5EF4-FFF2-40B4-BE49-F238E27FC236}">
                      <a16:creationId xmlns:a16="http://schemas.microsoft.com/office/drawing/2014/main" id="{D89D86C7-B5F3-4F76-BEE0-CD4425751F8E}"/>
                    </a:ext>
                  </a:extLst>
                </p:cNvPr>
                <p:cNvSpPr/>
                <p:nvPr/>
              </p:nvSpPr>
              <p:spPr>
                <a:xfrm rot="5400000">
                  <a:off x="9577879" y="4887851"/>
                  <a:ext cx="53423" cy="717119"/>
                </a:xfrm>
                <a:prstGeom prst="righ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ight Bracket 26">
                  <a:extLst>
                    <a:ext uri="{FF2B5EF4-FFF2-40B4-BE49-F238E27FC236}">
                      <a16:creationId xmlns:a16="http://schemas.microsoft.com/office/drawing/2014/main" id="{CFB8A22D-AF1C-441A-9652-EA009876BAA3}"/>
                    </a:ext>
                  </a:extLst>
                </p:cNvPr>
                <p:cNvSpPr/>
                <p:nvPr/>
              </p:nvSpPr>
              <p:spPr>
                <a:xfrm rot="5400000">
                  <a:off x="10810517" y="5029002"/>
                  <a:ext cx="50801" cy="437439"/>
                </a:xfrm>
                <a:prstGeom prst="righ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Right Bracket 27">
                  <a:extLst>
                    <a:ext uri="{FF2B5EF4-FFF2-40B4-BE49-F238E27FC236}">
                      <a16:creationId xmlns:a16="http://schemas.microsoft.com/office/drawing/2014/main" id="{FCAB8A8B-84EC-4F22-AA5D-F3E27CAC43EE}"/>
                    </a:ext>
                  </a:extLst>
                </p:cNvPr>
                <p:cNvSpPr/>
                <p:nvPr/>
              </p:nvSpPr>
              <p:spPr>
                <a:xfrm rot="5400000">
                  <a:off x="11101324" y="5170391"/>
                  <a:ext cx="56044" cy="149419"/>
                </a:xfrm>
                <a:prstGeom prst="righ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1" name="Straight Connector 10">
                <a:extLst>
                  <a:ext uri="{FF2B5EF4-FFF2-40B4-BE49-F238E27FC236}">
                    <a16:creationId xmlns:a16="http://schemas.microsoft.com/office/drawing/2014/main" id="{56F8FD2D-EBF4-45B2-923D-02777B15E333}"/>
                  </a:ext>
                </a:extLst>
              </p:cNvPr>
              <p:cNvCxnSpPr>
                <a:cxnSpLocks/>
              </p:cNvCxnSpPr>
              <p:nvPr/>
            </p:nvCxnSpPr>
            <p:spPr>
              <a:xfrm>
                <a:off x="9220832" y="5088044"/>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32EACBB-5754-4556-92DF-5A3A61AE8542}"/>
                  </a:ext>
                </a:extLst>
              </p:cNvPr>
              <p:cNvCxnSpPr>
                <a:cxnSpLocks/>
              </p:cNvCxnSpPr>
              <p:nvPr/>
            </p:nvCxnSpPr>
            <p:spPr>
              <a:xfrm>
                <a:off x="9820907" y="5088044"/>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FC60E1D-FDF9-42CF-AF7A-FCB146AFDD4C}"/>
                  </a:ext>
                </a:extLst>
              </p:cNvPr>
              <p:cNvCxnSpPr>
                <a:cxnSpLocks/>
              </p:cNvCxnSpPr>
              <p:nvPr/>
            </p:nvCxnSpPr>
            <p:spPr>
              <a:xfrm>
                <a:off x="10427327" y="5088044"/>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4C3EC5B-9C89-4A9A-99F2-0B60BD212561}"/>
                  </a:ext>
                </a:extLst>
              </p:cNvPr>
              <p:cNvCxnSpPr>
                <a:cxnSpLocks/>
              </p:cNvCxnSpPr>
              <p:nvPr/>
            </p:nvCxnSpPr>
            <p:spPr>
              <a:xfrm>
                <a:off x="11002007" y="5088044"/>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A4172A-C8A8-4C3B-BD51-AB3B9A8011ED}"/>
                  </a:ext>
                </a:extLst>
              </p:cNvPr>
              <p:cNvCxnSpPr>
                <a:cxnSpLocks/>
              </p:cNvCxnSpPr>
              <p:nvPr/>
            </p:nvCxnSpPr>
            <p:spPr>
              <a:xfrm>
                <a:off x="11592557" y="5088044"/>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91A7591F-E711-40E1-949A-333133422314}"/>
                  </a:ext>
                </a:extLst>
              </p:cNvPr>
              <p:cNvPicPr>
                <a:picLocks noChangeAspect="1"/>
              </p:cNvPicPr>
              <p:nvPr/>
            </p:nvPicPr>
            <p:blipFill>
              <a:blip r:embed="rId2"/>
              <a:stretch>
                <a:fillRect/>
              </a:stretch>
            </p:blipFill>
            <p:spPr>
              <a:xfrm>
                <a:off x="9189642" y="3590456"/>
                <a:ext cx="2475371" cy="1561388"/>
              </a:xfrm>
              <a:prstGeom prst="rect">
                <a:avLst/>
              </a:prstGeom>
            </p:spPr>
          </p:pic>
          <p:cxnSp>
            <p:nvCxnSpPr>
              <p:cNvPr id="17" name="Straight Arrow Connector 16">
                <a:extLst>
                  <a:ext uri="{FF2B5EF4-FFF2-40B4-BE49-F238E27FC236}">
                    <a16:creationId xmlns:a16="http://schemas.microsoft.com/office/drawing/2014/main" id="{AF65133C-F62B-4E6D-8753-671F53BD3247}"/>
                  </a:ext>
                </a:extLst>
              </p:cNvPr>
              <p:cNvCxnSpPr>
                <a:cxnSpLocks/>
              </p:cNvCxnSpPr>
              <p:nvPr/>
            </p:nvCxnSpPr>
            <p:spPr>
              <a:xfrm>
                <a:off x="9412869" y="5553303"/>
                <a:ext cx="36375" cy="3480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2DB3FD0-231B-41E6-80D6-0AC9C94E4B42}"/>
                  </a:ext>
                </a:extLst>
              </p:cNvPr>
              <p:cNvCxnSpPr>
                <a:cxnSpLocks/>
              </p:cNvCxnSpPr>
              <p:nvPr/>
            </p:nvCxnSpPr>
            <p:spPr>
              <a:xfrm>
                <a:off x="9737564" y="5553304"/>
                <a:ext cx="274148" cy="3480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BE06F1E-B02D-4549-9263-2B517D8AFDA6}"/>
                  </a:ext>
                </a:extLst>
              </p:cNvPr>
              <p:cNvCxnSpPr>
                <a:cxnSpLocks/>
                <a:endCxn id="23" idx="0"/>
              </p:cNvCxnSpPr>
              <p:nvPr/>
            </p:nvCxnSpPr>
            <p:spPr>
              <a:xfrm flipH="1">
                <a:off x="10774007" y="5553304"/>
                <a:ext cx="169589" cy="3375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70F325C-6987-4D6F-ABE7-FA6D73C3853F}"/>
                  </a:ext>
                </a:extLst>
              </p:cNvPr>
              <p:cNvCxnSpPr>
                <a:cxnSpLocks/>
                <a:endCxn id="24" idx="0"/>
              </p:cNvCxnSpPr>
              <p:nvPr/>
            </p:nvCxnSpPr>
            <p:spPr>
              <a:xfrm>
                <a:off x="11223003" y="5553304"/>
                <a:ext cx="163159" cy="3504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7D82CF9-9033-460C-A964-2E1C7B7C4FD0}"/>
                  </a:ext>
                </a:extLst>
              </p:cNvPr>
              <p:cNvSpPr txBox="1"/>
              <p:nvPr/>
            </p:nvSpPr>
            <p:spPr>
              <a:xfrm>
                <a:off x="9316907" y="5890872"/>
                <a:ext cx="583073" cy="523114"/>
              </a:xfrm>
              <a:prstGeom prst="rect">
                <a:avLst/>
              </a:prstGeom>
              <a:noFill/>
            </p:spPr>
            <p:txBody>
              <a:bodyPr wrap="square" rtlCol="0">
                <a:spAutoFit/>
              </a:bodyPr>
              <a:lstStyle/>
              <a:p>
                <a:r>
                  <a:rPr lang="en-US" sz="2000" dirty="0"/>
                  <a:t>D</a:t>
                </a:r>
                <a:r>
                  <a:rPr lang="en-US" sz="2000" baseline="-25000" dirty="0"/>
                  <a:t>1</a:t>
                </a:r>
                <a:endParaRPr lang="en-US" sz="1400" baseline="-25000" dirty="0"/>
              </a:p>
            </p:txBody>
          </p:sp>
          <p:sp>
            <p:nvSpPr>
              <p:cNvPr id="22" name="TextBox 21">
                <a:extLst>
                  <a:ext uri="{FF2B5EF4-FFF2-40B4-BE49-F238E27FC236}">
                    <a16:creationId xmlns:a16="http://schemas.microsoft.com/office/drawing/2014/main" id="{FB0E2953-643D-4526-9909-932413F5F446}"/>
                  </a:ext>
                </a:extLst>
              </p:cNvPr>
              <p:cNvSpPr txBox="1"/>
              <p:nvPr/>
            </p:nvSpPr>
            <p:spPr>
              <a:xfrm>
                <a:off x="9929186" y="5890872"/>
                <a:ext cx="673074" cy="523114"/>
              </a:xfrm>
              <a:prstGeom prst="rect">
                <a:avLst/>
              </a:prstGeom>
              <a:noFill/>
            </p:spPr>
            <p:txBody>
              <a:bodyPr wrap="square" rtlCol="0">
                <a:spAutoFit/>
              </a:bodyPr>
              <a:lstStyle/>
              <a:p>
                <a:r>
                  <a:rPr lang="en-US" sz="2000" dirty="0"/>
                  <a:t>D</a:t>
                </a:r>
                <a:r>
                  <a:rPr lang="en-US" sz="2000" baseline="-25000" dirty="0"/>
                  <a:t>2</a:t>
                </a:r>
                <a:endParaRPr lang="en-US" sz="1400" baseline="-25000" dirty="0"/>
              </a:p>
            </p:txBody>
          </p:sp>
          <p:sp>
            <p:nvSpPr>
              <p:cNvPr id="23" name="TextBox 22">
                <a:extLst>
                  <a:ext uri="{FF2B5EF4-FFF2-40B4-BE49-F238E27FC236}">
                    <a16:creationId xmlns:a16="http://schemas.microsoft.com/office/drawing/2014/main" id="{AACC0134-E982-49EE-8CCC-1943C5318E31}"/>
                  </a:ext>
                </a:extLst>
              </p:cNvPr>
              <p:cNvSpPr txBox="1"/>
              <p:nvPr/>
            </p:nvSpPr>
            <p:spPr>
              <a:xfrm>
                <a:off x="10482387" y="5890872"/>
                <a:ext cx="583240" cy="523114"/>
              </a:xfrm>
              <a:prstGeom prst="rect">
                <a:avLst/>
              </a:prstGeom>
              <a:noFill/>
            </p:spPr>
            <p:txBody>
              <a:bodyPr wrap="square" rtlCol="0">
                <a:spAutoFit/>
              </a:bodyPr>
              <a:lstStyle/>
              <a:p>
                <a:r>
                  <a:rPr lang="en-US" sz="2000" dirty="0"/>
                  <a:t>D</a:t>
                </a:r>
                <a:r>
                  <a:rPr lang="en-US" sz="2000" baseline="-25000" dirty="0"/>
                  <a:t>3</a:t>
                </a:r>
                <a:endParaRPr lang="en-US" sz="1400" baseline="-25000" dirty="0"/>
              </a:p>
            </p:txBody>
          </p:sp>
          <p:sp>
            <p:nvSpPr>
              <p:cNvPr id="24" name="TextBox 23">
                <a:extLst>
                  <a:ext uri="{FF2B5EF4-FFF2-40B4-BE49-F238E27FC236}">
                    <a16:creationId xmlns:a16="http://schemas.microsoft.com/office/drawing/2014/main" id="{579B67A7-2C72-479F-83CC-640005CE8C7E}"/>
                  </a:ext>
                </a:extLst>
              </p:cNvPr>
              <p:cNvSpPr txBox="1"/>
              <p:nvPr/>
            </p:nvSpPr>
            <p:spPr>
              <a:xfrm>
                <a:off x="11094625" y="5903779"/>
                <a:ext cx="583073" cy="523114"/>
              </a:xfrm>
              <a:prstGeom prst="rect">
                <a:avLst/>
              </a:prstGeom>
              <a:noFill/>
            </p:spPr>
            <p:txBody>
              <a:bodyPr wrap="square" rtlCol="0">
                <a:spAutoFit/>
              </a:bodyPr>
              <a:lstStyle/>
              <a:p>
                <a:r>
                  <a:rPr lang="en-US" sz="2000" dirty="0"/>
                  <a:t>D</a:t>
                </a:r>
                <a:r>
                  <a:rPr lang="en-US" sz="2000" baseline="-25000" dirty="0"/>
                  <a:t>4</a:t>
                </a:r>
                <a:endParaRPr lang="en-US" sz="1400" baseline="-25000" dirty="0"/>
              </a:p>
            </p:txBody>
          </p:sp>
        </p:grpSp>
      </p:grpSp>
    </p:spTree>
    <p:extLst>
      <p:ext uri="{BB962C8B-B14F-4D97-AF65-F5344CB8AC3E}">
        <p14:creationId xmlns:p14="http://schemas.microsoft.com/office/powerpoint/2010/main" val="40402507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1663A-73D1-470D-847A-CCD0602509C7}"/>
              </a:ext>
            </a:extLst>
          </p:cNvPr>
          <p:cNvSpPr>
            <a:spLocks noGrp="1"/>
          </p:cNvSpPr>
          <p:nvPr>
            <p:ph type="title"/>
          </p:nvPr>
        </p:nvSpPr>
        <p:spPr/>
        <p:txBody>
          <a:bodyPr/>
          <a:lstStyle/>
          <a:p>
            <a:r>
              <a:rPr lang="en-US" dirty="0"/>
              <a:t>Re-sampling Techniques</a:t>
            </a:r>
          </a:p>
        </p:txBody>
      </p:sp>
      <p:sp>
        <p:nvSpPr>
          <p:cNvPr id="3" name="Content Placeholder 2">
            <a:extLst>
              <a:ext uri="{FF2B5EF4-FFF2-40B4-BE49-F238E27FC236}">
                <a16:creationId xmlns:a16="http://schemas.microsoft.com/office/drawing/2014/main" id="{54A682B6-E83D-4C2A-9BB1-EA72A49A66A1}"/>
              </a:ext>
            </a:extLst>
          </p:cNvPr>
          <p:cNvSpPr>
            <a:spLocks noGrp="1"/>
          </p:cNvSpPr>
          <p:nvPr>
            <p:ph idx="1"/>
          </p:nvPr>
        </p:nvSpPr>
        <p:spPr/>
        <p:txBody>
          <a:bodyPr/>
          <a:lstStyle/>
          <a:p>
            <a:r>
              <a:rPr lang="en-US" dirty="0"/>
              <a:t>In order to assess the influence of imbalanced classes, we then evaluated four re-sampling techniques (in addition to no re-sampling), composed of data from each predictor type.</a:t>
            </a:r>
          </a:p>
          <a:p>
            <a:pPr marL="0" indent="0">
              <a:buNone/>
            </a:pPr>
            <a:endParaRPr lang="en-US" dirty="0"/>
          </a:p>
          <a:p>
            <a:r>
              <a:rPr lang="en-US" b="1" dirty="0"/>
              <a:t>No Sampling</a:t>
            </a:r>
            <a:r>
              <a:rPr lang="en-US" dirty="0"/>
              <a:t>: All of the data points from the majority and minority class of the training set were used.</a:t>
            </a:r>
          </a:p>
        </p:txBody>
      </p:sp>
    </p:spTree>
    <p:extLst>
      <p:ext uri="{BB962C8B-B14F-4D97-AF65-F5344CB8AC3E}">
        <p14:creationId xmlns:p14="http://schemas.microsoft.com/office/powerpoint/2010/main" val="68692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D1815-0D0B-4D19-92BA-44B45244B5BA}"/>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62B5998-AEAE-40BB-BA43-AD434E5FDAC1}"/>
              </a:ext>
            </a:extLst>
          </p:cNvPr>
          <p:cNvSpPr>
            <a:spLocks noGrp="1"/>
          </p:cNvSpPr>
          <p:nvPr>
            <p:ph idx="1"/>
          </p:nvPr>
        </p:nvSpPr>
        <p:spPr/>
        <p:txBody>
          <a:bodyPr>
            <a:normAutofit fontScale="92500" lnSpcReduction="10000"/>
          </a:bodyPr>
          <a:lstStyle/>
          <a:p>
            <a:r>
              <a:rPr lang="en-US" dirty="0"/>
              <a:t>Spatial organization of the human genome</a:t>
            </a:r>
          </a:p>
          <a:p>
            <a:pPr lvl="1"/>
            <a:r>
              <a:rPr lang="en-US" dirty="0"/>
              <a:t>Topologically associated domains (TADs)</a:t>
            </a:r>
          </a:p>
          <a:p>
            <a:pPr lvl="1"/>
            <a:r>
              <a:rPr lang="en-US" dirty="0"/>
              <a:t>Epigenomics</a:t>
            </a:r>
          </a:p>
          <a:p>
            <a:pPr marL="228600" lvl="1"/>
            <a:r>
              <a:rPr lang="en-US" sz="2800" dirty="0"/>
              <a:t>Predicting TAD Boundary Formation </a:t>
            </a:r>
          </a:p>
          <a:p>
            <a:pPr marL="685800" lvl="2"/>
            <a:r>
              <a:rPr lang="en-US" sz="2400" dirty="0"/>
              <a:t>Establishing Ensemble Framework</a:t>
            </a:r>
          </a:p>
          <a:p>
            <a:pPr marL="685800" lvl="2"/>
            <a:r>
              <a:rPr lang="en-US" sz="2400" dirty="0"/>
              <a:t>Relationship between annotations and TADs</a:t>
            </a:r>
          </a:p>
          <a:p>
            <a:pPr marL="685800" lvl="2"/>
            <a:r>
              <a:rPr lang="en-US" sz="2400" dirty="0"/>
              <a:t>Addressing data irregularities and characteristics</a:t>
            </a:r>
          </a:p>
          <a:p>
            <a:pPr marL="685800" lvl="2"/>
            <a:r>
              <a:rPr lang="en-US" sz="2400" dirty="0"/>
              <a:t>Identifying which epigenomic features are most predictive of TADs</a:t>
            </a:r>
          </a:p>
          <a:p>
            <a:pPr marL="228600" lvl="2"/>
            <a:r>
              <a:rPr lang="en-US" sz="2800" dirty="0"/>
              <a:t>Conclusion</a:t>
            </a:r>
          </a:p>
          <a:p>
            <a:pPr marL="685800" lvl="3"/>
            <a:r>
              <a:rPr lang="en-US" sz="2400" dirty="0"/>
              <a:t>Summarizing Results</a:t>
            </a:r>
          </a:p>
          <a:p>
            <a:pPr marL="685800" lvl="3"/>
            <a:r>
              <a:rPr lang="en-US" sz="2400" dirty="0"/>
              <a:t>Discussion</a:t>
            </a:r>
          </a:p>
          <a:p>
            <a:pPr marL="685800" lvl="3"/>
            <a:r>
              <a:rPr lang="en-US" sz="2400" dirty="0"/>
              <a:t>Future Work</a:t>
            </a:r>
          </a:p>
        </p:txBody>
      </p:sp>
    </p:spTree>
    <p:extLst>
      <p:ext uri="{BB962C8B-B14F-4D97-AF65-F5344CB8AC3E}">
        <p14:creationId xmlns:p14="http://schemas.microsoft.com/office/powerpoint/2010/main" val="605858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17B85-8091-4D0D-B7F9-18AAB2A7684F}"/>
              </a:ext>
            </a:extLst>
          </p:cNvPr>
          <p:cNvSpPr>
            <a:spLocks noGrp="1"/>
          </p:cNvSpPr>
          <p:nvPr>
            <p:ph type="title"/>
          </p:nvPr>
        </p:nvSpPr>
        <p:spPr/>
        <p:txBody>
          <a:bodyPr/>
          <a:lstStyle/>
          <a:p>
            <a:r>
              <a:rPr lang="en-US" dirty="0"/>
              <a:t>Re-sampling Techniques</a:t>
            </a:r>
          </a:p>
        </p:txBody>
      </p:sp>
      <p:sp>
        <p:nvSpPr>
          <p:cNvPr id="3" name="Content Placeholder 2">
            <a:extLst>
              <a:ext uri="{FF2B5EF4-FFF2-40B4-BE49-F238E27FC236}">
                <a16:creationId xmlns:a16="http://schemas.microsoft.com/office/drawing/2014/main" id="{72B59C8B-2E96-456B-B6D9-A8E91C7F93B2}"/>
              </a:ext>
            </a:extLst>
          </p:cNvPr>
          <p:cNvSpPr>
            <a:spLocks noGrp="1"/>
          </p:cNvSpPr>
          <p:nvPr>
            <p:ph idx="1"/>
          </p:nvPr>
        </p:nvSpPr>
        <p:spPr>
          <a:xfrm>
            <a:off x="838200" y="1825625"/>
            <a:ext cx="5257800" cy="4351338"/>
          </a:xfrm>
        </p:spPr>
        <p:txBody>
          <a:bodyPr/>
          <a:lstStyle/>
          <a:p>
            <a:r>
              <a:rPr lang="en-US" b="1" dirty="0"/>
              <a:t>Random Over-Sampling (ROS): </a:t>
            </a:r>
            <a:r>
              <a:rPr lang="en-US" dirty="0"/>
              <a:t>All of the majority classes from the training set were used. Sampling with replacement was used to obtain the same number of the minority classes.</a:t>
            </a:r>
          </a:p>
        </p:txBody>
      </p:sp>
      <p:pic>
        <p:nvPicPr>
          <p:cNvPr id="5" name="Picture 4">
            <a:extLst>
              <a:ext uri="{FF2B5EF4-FFF2-40B4-BE49-F238E27FC236}">
                <a16:creationId xmlns:a16="http://schemas.microsoft.com/office/drawing/2014/main" id="{E7C1931C-EEAF-43C1-95A5-B4E848B1FB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6341" y="1825625"/>
            <a:ext cx="4657459" cy="2948509"/>
          </a:xfrm>
          <a:prstGeom prst="rect">
            <a:avLst/>
          </a:prstGeom>
        </p:spPr>
      </p:pic>
    </p:spTree>
    <p:extLst>
      <p:ext uri="{BB962C8B-B14F-4D97-AF65-F5344CB8AC3E}">
        <p14:creationId xmlns:p14="http://schemas.microsoft.com/office/powerpoint/2010/main" val="1708527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2AFC3-4CC9-4D5D-AE4B-89A42C960404}"/>
              </a:ext>
            </a:extLst>
          </p:cNvPr>
          <p:cNvSpPr>
            <a:spLocks noGrp="1"/>
          </p:cNvSpPr>
          <p:nvPr>
            <p:ph type="title"/>
          </p:nvPr>
        </p:nvSpPr>
        <p:spPr/>
        <p:txBody>
          <a:bodyPr/>
          <a:lstStyle/>
          <a:p>
            <a:r>
              <a:rPr lang="en-US" dirty="0"/>
              <a:t>Re-sampling Techniques</a:t>
            </a:r>
          </a:p>
        </p:txBody>
      </p:sp>
      <p:sp>
        <p:nvSpPr>
          <p:cNvPr id="3" name="Content Placeholder 2">
            <a:extLst>
              <a:ext uri="{FF2B5EF4-FFF2-40B4-BE49-F238E27FC236}">
                <a16:creationId xmlns:a16="http://schemas.microsoft.com/office/drawing/2014/main" id="{0282B601-4340-42B5-B460-87CC4450AA17}"/>
              </a:ext>
            </a:extLst>
          </p:cNvPr>
          <p:cNvSpPr>
            <a:spLocks noGrp="1"/>
          </p:cNvSpPr>
          <p:nvPr>
            <p:ph idx="1"/>
          </p:nvPr>
        </p:nvSpPr>
        <p:spPr>
          <a:xfrm>
            <a:off x="838200" y="1825625"/>
            <a:ext cx="5257800" cy="4351338"/>
          </a:xfrm>
        </p:spPr>
        <p:txBody>
          <a:bodyPr/>
          <a:lstStyle/>
          <a:p>
            <a:r>
              <a:rPr lang="en-US" b="1" dirty="0"/>
              <a:t>Random Under-Sampling (RUS): </a:t>
            </a:r>
            <a:r>
              <a:rPr lang="en-US" dirty="0"/>
              <a:t>All of the minority classes from the training set were used. Sampling without replacement was used to obtain the same number of the majority classes.</a:t>
            </a:r>
          </a:p>
        </p:txBody>
      </p:sp>
      <p:pic>
        <p:nvPicPr>
          <p:cNvPr id="5" name="Picture 4">
            <a:extLst>
              <a:ext uri="{FF2B5EF4-FFF2-40B4-BE49-F238E27FC236}">
                <a16:creationId xmlns:a16="http://schemas.microsoft.com/office/drawing/2014/main" id="{1381C1DB-3AE3-4A7C-8820-6A3263604B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2199" y="1825625"/>
            <a:ext cx="4615400" cy="2877725"/>
          </a:xfrm>
          <a:prstGeom prst="rect">
            <a:avLst/>
          </a:prstGeom>
        </p:spPr>
      </p:pic>
    </p:spTree>
    <p:extLst>
      <p:ext uri="{BB962C8B-B14F-4D97-AF65-F5344CB8AC3E}">
        <p14:creationId xmlns:p14="http://schemas.microsoft.com/office/powerpoint/2010/main" val="926497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1EE9D-8FFE-4CF7-8F16-CC243E868E72}"/>
              </a:ext>
            </a:extLst>
          </p:cNvPr>
          <p:cNvSpPr>
            <a:spLocks noGrp="1"/>
          </p:cNvSpPr>
          <p:nvPr>
            <p:ph type="title"/>
          </p:nvPr>
        </p:nvSpPr>
        <p:spPr/>
        <p:txBody>
          <a:bodyPr/>
          <a:lstStyle/>
          <a:p>
            <a:r>
              <a:rPr lang="en-US" dirty="0"/>
              <a:t>Re-sampling Techniques</a:t>
            </a:r>
          </a:p>
        </p:txBody>
      </p:sp>
      <p:sp>
        <p:nvSpPr>
          <p:cNvPr id="3" name="Content Placeholder 2">
            <a:extLst>
              <a:ext uri="{FF2B5EF4-FFF2-40B4-BE49-F238E27FC236}">
                <a16:creationId xmlns:a16="http://schemas.microsoft.com/office/drawing/2014/main" id="{857A1B95-1A5D-421C-9B29-D5EE42FDD8BC}"/>
              </a:ext>
            </a:extLst>
          </p:cNvPr>
          <p:cNvSpPr>
            <a:spLocks noGrp="1"/>
          </p:cNvSpPr>
          <p:nvPr>
            <p:ph idx="1"/>
          </p:nvPr>
        </p:nvSpPr>
        <p:spPr>
          <a:xfrm>
            <a:off x="838200" y="1825625"/>
            <a:ext cx="5257800" cy="4351338"/>
          </a:xfrm>
        </p:spPr>
        <p:txBody>
          <a:bodyPr>
            <a:normAutofit fontScale="92500"/>
          </a:bodyPr>
          <a:lstStyle/>
          <a:p>
            <a:r>
              <a:rPr lang="en-US" b="1" dirty="0"/>
              <a:t>SMOTE (Synthetic Minority Over-Sampling Technique): </a:t>
            </a:r>
            <a:r>
              <a:rPr lang="en-US" dirty="0"/>
              <a:t>Incorporates both random under- and over-sampling. Under-sampling is performed without replacement from the majority class, while over-sampling is performed by creating new synthetic observations using the minority class. The </a:t>
            </a:r>
            <a:r>
              <a:rPr lang="en-US" i="1" dirty="0" err="1"/>
              <a:t>DMwR</a:t>
            </a:r>
            <a:r>
              <a:rPr lang="en-US" dirty="0"/>
              <a:t> R package was used to perform SMOTE (version 0.4.1). </a:t>
            </a:r>
          </a:p>
          <a:p>
            <a:pPr marL="0" indent="0">
              <a:buNone/>
            </a:pPr>
            <a:endParaRPr lang="en-US" dirty="0"/>
          </a:p>
        </p:txBody>
      </p:sp>
      <p:pic>
        <p:nvPicPr>
          <p:cNvPr id="5" name="Picture 4">
            <a:extLst>
              <a:ext uri="{FF2B5EF4-FFF2-40B4-BE49-F238E27FC236}">
                <a16:creationId xmlns:a16="http://schemas.microsoft.com/office/drawing/2014/main" id="{9ADC3151-1729-43EB-AD5C-451EFA5EA5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825625"/>
            <a:ext cx="5259712" cy="3046315"/>
          </a:xfrm>
          <a:prstGeom prst="rect">
            <a:avLst/>
          </a:prstGeom>
        </p:spPr>
      </p:pic>
    </p:spTree>
    <p:extLst>
      <p:ext uri="{BB962C8B-B14F-4D97-AF65-F5344CB8AC3E}">
        <p14:creationId xmlns:p14="http://schemas.microsoft.com/office/powerpoint/2010/main" val="2222785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37D6D-9733-4046-9F84-DD7ED7815099}"/>
              </a:ext>
            </a:extLst>
          </p:cNvPr>
          <p:cNvSpPr>
            <a:spLocks noGrp="1"/>
          </p:cNvSpPr>
          <p:nvPr>
            <p:ph type="title"/>
          </p:nvPr>
        </p:nvSpPr>
        <p:spPr/>
        <p:txBody>
          <a:bodyPr/>
          <a:lstStyle/>
          <a:p>
            <a:r>
              <a:rPr lang="en-US" dirty="0"/>
              <a:t>Feature Reduction</a:t>
            </a:r>
          </a:p>
        </p:txBody>
      </p:sp>
      <p:sp>
        <p:nvSpPr>
          <p:cNvPr id="3" name="Content Placeholder 2">
            <a:extLst>
              <a:ext uri="{FF2B5EF4-FFF2-40B4-BE49-F238E27FC236}">
                <a16:creationId xmlns:a16="http://schemas.microsoft.com/office/drawing/2014/main" id="{936F06C7-42A3-4027-B9F1-5936478600E8}"/>
              </a:ext>
            </a:extLst>
          </p:cNvPr>
          <p:cNvSpPr>
            <a:spLocks noGrp="1"/>
          </p:cNvSpPr>
          <p:nvPr>
            <p:ph idx="1"/>
          </p:nvPr>
        </p:nvSpPr>
        <p:spPr/>
        <p:txBody>
          <a:bodyPr>
            <a:normAutofit/>
          </a:bodyPr>
          <a:lstStyle/>
          <a:p>
            <a:r>
              <a:rPr lang="en-US" dirty="0"/>
              <a:t>To reduce model complexity and improve computational efficiency an Elastic-Net regularization algorithm was performed </a:t>
            </a:r>
          </a:p>
          <a:p>
            <a:endParaRPr lang="en-US" dirty="0"/>
          </a:p>
          <a:p>
            <a:r>
              <a:rPr lang="en-US" dirty="0"/>
              <a:t>Using a combination of the L</a:t>
            </a:r>
            <a:r>
              <a:rPr lang="en-US" baseline="-25000" dirty="0"/>
              <a:t>1</a:t>
            </a:r>
            <a:r>
              <a:rPr lang="en-US" dirty="0"/>
              <a:t> and L</a:t>
            </a:r>
            <a:r>
              <a:rPr lang="en-US" baseline="-25000" dirty="0"/>
              <a:t>2 </a:t>
            </a:r>
            <a:r>
              <a:rPr lang="en-US" dirty="0"/>
              <a:t>norm penalties suitably reduced aberrant noise in the model while also maintaining possibly colocalized genomic features near TAD boundaries</a:t>
            </a:r>
          </a:p>
          <a:p>
            <a:endParaRPr lang="en-US" dirty="0"/>
          </a:p>
          <a:p>
            <a:r>
              <a:rPr lang="en-US" dirty="0"/>
              <a:t>10-fold cross-validation was used to tune the parameters that controlled the penalty terms</a:t>
            </a:r>
          </a:p>
        </p:txBody>
      </p:sp>
    </p:spTree>
    <p:extLst>
      <p:ext uri="{BB962C8B-B14F-4D97-AF65-F5344CB8AC3E}">
        <p14:creationId xmlns:p14="http://schemas.microsoft.com/office/powerpoint/2010/main" val="24092562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15675-5780-48E9-9EBB-49FFAFC7D4A3}"/>
              </a:ext>
            </a:extLst>
          </p:cNvPr>
          <p:cNvSpPr>
            <a:spLocks noGrp="1"/>
          </p:cNvSpPr>
          <p:nvPr>
            <p:ph type="title"/>
          </p:nvPr>
        </p:nvSpPr>
        <p:spPr/>
        <p:txBody>
          <a:bodyPr/>
          <a:lstStyle/>
          <a:p>
            <a:r>
              <a:rPr lang="en-US" dirty="0"/>
              <a:t>Classification</a:t>
            </a:r>
          </a:p>
        </p:txBody>
      </p:sp>
      <p:sp>
        <p:nvSpPr>
          <p:cNvPr id="3" name="Content Placeholder 2">
            <a:extLst>
              <a:ext uri="{FF2B5EF4-FFF2-40B4-BE49-F238E27FC236}">
                <a16:creationId xmlns:a16="http://schemas.microsoft.com/office/drawing/2014/main" id="{A7BB1351-F62D-4B4C-BFBC-3B8F9254D8A4}"/>
              </a:ext>
            </a:extLst>
          </p:cNvPr>
          <p:cNvSpPr>
            <a:spLocks noGrp="1"/>
          </p:cNvSpPr>
          <p:nvPr>
            <p:ph idx="1"/>
          </p:nvPr>
        </p:nvSpPr>
        <p:spPr/>
        <p:txBody>
          <a:bodyPr/>
          <a:lstStyle/>
          <a:p>
            <a:r>
              <a:rPr lang="en-US" dirty="0"/>
              <a:t>Random forest classification models were performed to predict TAD boundary formation using genomic annotations</a:t>
            </a:r>
          </a:p>
          <a:p>
            <a:endParaRPr lang="en-US" dirty="0"/>
          </a:p>
          <a:p>
            <a:r>
              <a:rPr lang="en-US" dirty="0"/>
              <a:t>To reduce bias due to random dataset generation, 10-fold cross validation was used to tune the number of features to consider at each node and the number of ensemble trees to aggregate.</a:t>
            </a:r>
          </a:p>
        </p:txBody>
      </p:sp>
    </p:spTree>
    <p:extLst>
      <p:ext uri="{BB962C8B-B14F-4D97-AF65-F5344CB8AC3E}">
        <p14:creationId xmlns:p14="http://schemas.microsoft.com/office/powerpoint/2010/main" val="6179824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6E5DD-14D3-47B0-948D-83429354BD05}"/>
              </a:ext>
            </a:extLst>
          </p:cNvPr>
          <p:cNvSpPr>
            <a:spLocks noGrp="1"/>
          </p:cNvSpPr>
          <p:nvPr>
            <p:ph type="title"/>
          </p:nvPr>
        </p:nvSpPr>
        <p:spPr/>
        <p:txBody>
          <a:bodyPr/>
          <a:lstStyle/>
          <a:p>
            <a:r>
              <a:rPr lang="en-US" dirty="0"/>
              <a:t>Measuring Model Performance</a:t>
            </a:r>
          </a:p>
        </p:txBody>
      </p:sp>
      <p:sp>
        <p:nvSpPr>
          <p:cNvPr id="3" name="Content Placeholder 2">
            <a:extLst>
              <a:ext uri="{FF2B5EF4-FFF2-40B4-BE49-F238E27FC236}">
                <a16:creationId xmlns:a16="http://schemas.microsoft.com/office/drawing/2014/main" id="{F718D202-C3F4-40FC-BB9C-C3B15643CE29}"/>
              </a:ext>
            </a:extLst>
          </p:cNvPr>
          <p:cNvSpPr>
            <a:spLocks noGrp="1"/>
          </p:cNvSpPr>
          <p:nvPr>
            <p:ph idx="1"/>
          </p:nvPr>
        </p:nvSpPr>
        <p:spPr/>
        <p:txBody>
          <a:bodyPr>
            <a:normAutofit fontScale="92500" lnSpcReduction="10000"/>
          </a:bodyPr>
          <a:lstStyle/>
          <a:p>
            <a:r>
              <a:rPr lang="en-US" dirty="0"/>
              <a:t>Once the model was implemented, it was assessed using the test set, and performance metrics were recorded.</a:t>
            </a:r>
          </a:p>
          <a:p>
            <a:r>
              <a:rPr lang="en-US" dirty="0"/>
              <a:t>Commonly used measures of model performance for binary classifiers include threshold-free metrics like the area under the receiver operating curve (AUROC), and other threshold-specific metrics like accuracy, sensitivity, and specificity.</a:t>
            </a:r>
          </a:p>
          <a:p>
            <a:r>
              <a:rPr lang="en-US" dirty="0"/>
              <a:t>Problems arise when using such measures in the event of imbalanced classes.</a:t>
            </a:r>
          </a:p>
          <a:p>
            <a:r>
              <a:rPr lang="en-US" dirty="0"/>
              <a:t>Better measures to consider are composite metrics involving both precision and recall together because they soften the influence of a model's ability to correctly classify majority classes and yield more dependable and interpretable results.</a:t>
            </a:r>
          </a:p>
        </p:txBody>
      </p:sp>
    </p:spTree>
    <p:extLst>
      <p:ext uri="{BB962C8B-B14F-4D97-AF65-F5344CB8AC3E}">
        <p14:creationId xmlns:p14="http://schemas.microsoft.com/office/powerpoint/2010/main" val="28308157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CA3ED-C913-4EAD-A3CE-5045E79E74D8}"/>
              </a:ext>
            </a:extLst>
          </p:cNvPr>
          <p:cNvSpPr>
            <a:spLocks noGrp="1"/>
          </p:cNvSpPr>
          <p:nvPr>
            <p:ph type="title"/>
          </p:nvPr>
        </p:nvSpPr>
        <p:spPr/>
        <p:txBody>
          <a:bodyPr/>
          <a:lstStyle/>
          <a:p>
            <a:r>
              <a:rPr lang="en-US" dirty="0"/>
              <a:t>Measuring Model Performance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58062E-551E-48C3-85B7-DEDF19FF9D0B}"/>
                  </a:ext>
                </a:extLst>
              </p:cNvPr>
              <p:cNvSpPr>
                <a:spLocks noGrp="1"/>
              </p:cNvSpPr>
              <p:nvPr>
                <p:ph idx="1"/>
              </p:nvPr>
            </p:nvSpPr>
            <p:spPr>
              <a:xfrm>
                <a:off x="838200" y="1825625"/>
                <a:ext cx="10515600" cy="4351338"/>
              </a:xfrm>
            </p:spPr>
            <p:txBody>
              <a:bodyPr>
                <a:normAutofit fontScale="47500" lnSpcReduction="20000"/>
              </a:bodyPr>
              <a:lstStyle/>
              <a:p>
                <a14:m>
                  <m:oMath xmlns:m="http://schemas.openxmlformats.org/officeDocument/2006/math">
                    <m:r>
                      <a:rPr lang="en-US" sz="5100" b="0" i="1" smtClean="0">
                        <a:latin typeface="Cambria Math" panose="02040503050406030204" pitchFamily="18" charset="0"/>
                      </a:rPr>
                      <m:t>𝐹</m:t>
                    </m:r>
                    <m:r>
                      <a:rPr lang="en-US" sz="5100" b="0" i="1" smtClean="0">
                        <a:latin typeface="Cambria Math" panose="02040503050406030204" pitchFamily="18" charset="0"/>
                      </a:rPr>
                      <m:t>1−</m:t>
                    </m:r>
                    <m:r>
                      <a:rPr lang="en-US" sz="5100" b="0" i="1" smtClean="0">
                        <a:latin typeface="Cambria Math" panose="02040503050406030204" pitchFamily="18" charset="0"/>
                      </a:rPr>
                      <m:t>𝑆𝑐𝑜𝑟𝑒</m:t>
                    </m:r>
                    <m:r>
                      <a:rPr lang="en-US" sz="5100" b="0" i="1" smtClean="0">
                        <a:latin typeface="Cambria Math" panose="02040503050406030204" pitchFamily="18" charset="0"/>
                      </a:rPr>
                      <m:t>= </m:t>
                    </m:r>
                    <m:f>
                      <m:fPr>
                        <m:ctrlPr>
                          <a:rPr lang="en-US" sz="5100" b="0" i="1" smtClean="0">
                            <a:latin typeface="Cambria Math" panose="02040503050406030204" pitchFamily="18" charset="0"/>
                          </a:rPr>
                        </m:ctrlPr>
                      </m:fPr>
                      <m:num>
                        <m:r>
                          <a:rPr lang="en-US" sz="5100" b="0" i="1" smtClean="0">
                            <a:latin typeface="Cambria Math" panose="02040503050406030204" pitchFamily="18" charset="0"/>
                          </a:rPr>
                          <m:t>2∗</m:t>
                        </m:r>
                        <m:r>
                          <a:rPr lang="en-US" sz="5100" b="0" i="1" smtClean="0">
                            <a:latin typeface="Cambria Math" panose="02040503050406030204" pitchFamily="18" charset="0"/>
                          </a:rPr>
                          <m:t>𝑇𝑃</m:t>
                        </m:r>
                      </m:num>
                      <m:den>
                        <m:r>
                          <a:rPr lang="en-US" sz="5100" b="0" i="1" smtClean="0">
                            <a:latin typeface="Cambria Math" panose="02040503050406030204" pitchFamily="18" charset="0"/>
                          </a:rPr>
                          <m:t>2∗</m:t>
                        </m:r>
                        <m:r>
                          <a:rPr lang="en-US" sz="5100" b="0" i="1" smtClean="0">
                            <a:latin typeface="Cambria Math" panose="02040503050406030204" pitchFamily="18" charset="0"/>
                          </a:rPr>
                          <m:t>𝑇𝑃</m:t>
                        </m:r>
                        <m:r>
                          <a:rPr lang="en-US" sz="5100" b="0" i="1" smtClean="0">
                            <a:latin typeface="Cambria Math" panose="02040503050406030204" pitchFamily="18" charset="0"/>
                          </a:rPr>
                          <m:t>+</m:t>
                        </m:r>
                        <m:r>
                          <a:rPr lang="en-US" sz="5100" b="0" i="1" smtClean="0">
                            <a:latin typeface="Cambria Math" panose="02040503050406030204" pitchFamily="18" charset="0"/>
                          </a:rPr>
                          <m:t>𝐹𝑃</m:t>
                        </m:r>
                        <m:r>
                          <a:rPr lang="en-US" sz="5100" b="0" i="1" smtClean="0">
                            <a:latin typeface="Cambria Math" panose="02040503050406030204" pitchFamily="18" charset="0"/>
                          </a:rPr>
                          <m:t>+</m:t>
                        </m:r>
                        <m:r>
                          <a:rPr lang="en-US" sz="5100" b="0" i="1" smtClean="0">
                            <a:latin typeface="Cambria Math" panose="02040503050406030204" pitchFamily="18" charset="0"/>
                          </a:rPr>
                          <m:t>𝐹𝑁</m:t>
                        </m:r>
                      </m:den>
                    </m:f>
                  </m:oMath>
                </a14:m>
                <a:endParaRPr lang="en-US" sz="5100" dirty="0"/>
              </a:p>
              <a:p>
                <a:endParaRPr lang="en-US" sz="5100" dirty="0"/>
              </a:p>
              <a:p>
                <a14:m>
                  <m:oMath xmlns:m="http://schemas.openxmlformats.org/officeDocument/2006/math">
                    <m:r>
                      <a:rPr lang="en-US" sz="5100" b="0" i="1" smtClean="0">
                        <a:latin typeface="Cambria Math" panose="02040503050406030204" pitchFamily="18" charset="0"/>
                      </a:rPr>
                      <m:t>𝑀𝐶𝐶</m:t>
                    </m:r>
                    <m:r>
                      <a:rPr lang="en-US" sz="5100" b="0" i="1" smtClean="0">
                        <a:latin typeface="Cambria Math" panose="02040503050406030204" pitchFamily="18" charset="0"/>
                      </a:rPr>
                      <m:t>= </m:t>
                    </m:r>
                    <m:f>
                      <m:fPr>
                        <m:ctrlPr>
                          <a:rPr lang="en-US" sz="5100" b="0" i="1" smtClean="0">
                            <a:latin typeface="Cambria Math" panose="02040503050406030204" pitchFamily="18" charset="0"/>
                          </a:rPr>
                        </m:ctrlPr>
                      </m:fPr>
                      <m:num>
                        <m:r>
                          <a:rPr lang="en-US" sz="5100" b="0" i="1" smtClean="0">
                            <a:latin typeface="Cambria Math" panose="02040503050406030204" pitchFamily="18" charset="0"/>
                          </a:rPr>
                          <m:t>𝑇𝑃</m:t>
                        </m:r>
                        <m:r>
                          <a:rPr lang="en-US" sz="5100" b="0" i="1" smtClean="0">
                            <a:latin typeface="Cambria Math" panose="02040503050406030204" pitchFamily="18" charset="0"/>
                          </a:rPr>
                          <m:t> ∗</m:t>
                        </m:r>
                        <m:r>
                          <a:rPr lang="en-US" sz="5100" b="0" i="1" smtClean="0">
                            <a:latin typeface="Cambria Math" panose="02040503050406030204" pitchFamily="18" charset="0"/>
                          </a:rPr>
                          <m:t>𝑇𝑁</m:t>
                        </m:r>
                        <m:r>
                          <a:rPr lang="en-US" sz="5100" b="0" i="1" smtClean="0">
                            <a:latin typeface="Cambria Math" panose="02040503050406030204" pitchFamily="18" charset="0"/>
                          </a:rPr>
                          <m:t> −</m:t>
                        </m:r>
                        <m:r>
                          <a:rPr lang="en-US" sz="5100" b="0" i="1" smtClean="0">
                            <a:latin typeface="Cambria Math" panose="02040503050406030204" pitchFamily="18" charset="0"/>
                          </a:rPr>
                          <m:t>𝐹𝑃</m:t>
                        </m:r>
                        <m:r>
                          <a:rPr lang="en-US" sz="5100" b="0" i="1" smtClean="0">
                            <a:latin typeface="Cambria Math" panose="02040503050406030204" pitchFamily="18" charset="0"/>
                          </a:rPr>
                          <m:t> ∗</m:t>
                        </m:r>
                        <m:r>
                          <a:rPr lang="en-US" sz="5100" b="0" i="1" smtClean="0">
                            <a:latin typeface="Cambria Math" panose="02040503050406030204" pitchFamily="18" charset="0"/>
                          </a:rPr>
                          <m:t>𝐹𝑁</m:t>
                        </m:r>
                      </m:num>
                      <m:den>
                        <m:rad>
                          <m:radPr>
                            <m:degHide m:val="on"/>
                            <m:ctrlPr>
                              <a:rPr lang="en-US" sz="5100" b="0" i="1" smtClean="0">
                                <a:latin typeface="Cambria Math" panose="02040503050406030204" pitchFamily="18" charset="0"/>
                              </a:rPr>
                            </m:ctrlPr>
                          </m:radPr>
                          <m:deg/>
                          <m:e>
                            <m:r>
                              <a:rPr lang="en-US" sz="5100" b="0" i="1" smtClean="0">
                                <a:latin typeface="Cambria Math" panose="02040503050406030204" pitchFamily="18" charset="0"/>
                              </a:rPr>
                              <m:t>(</m:t>
                            </m:r>
                            <m:r>
                              <a:rPr lang="en-US" sz="5100" b="0" i="1" smtClean="0">
                                <a:latin typeface="Cambria Math" panose="02040503050406030204" pitchFamily="18" charset="0"/>
                              </a:rPr>
                              <m:t>𝑇𝑃</m:t>
                            </m:r>
                            <m:r>
                              <a:rPr lang="en-US" sz="5100" b="0" i="1" smtClean="0">
                                <a:latin typeface="Cambria Math" panose="02040503050406030204" pitchFamily="18" charset="0"/>
                              </a:rPr>
                              <m:t>+</m:t>
                            </m:r>
                            <m:r>
                              <a:rPr lang="en-US" sz="5100" b="0" i="1" smtClean="0">
                                <a:latin typeface="Cambria Math" panose="02040503050406030204" pitchFamily="18" charset="0"/>
                              </a:rPr>
                              <m:t>𝐹𝑃</m:t>
                            </m:r>
                            <m:r>
                              <a:rPr lang="en-US" sz="5100" b="0" i="1" smtClean="0">
                                <a:latin typeface="Cambria Math" panose="02040503050406030204" pitchFamily="18" charset="0"/>
                              </a:rPr>
                              <m:t>)(</m:t>
                            </m:r>
                            <m:r>
                              <a:rPr lang="en-US" sz="5100" b="0" i="1" smtClean="0">
                                <a:latin typeface="Cambria Math" panose="02040503050406030204" pitchFamily="18" charset="0"/>
                              </a:rPr>
                              <m:t>𝑇𝑃</m:t>
                            </m:r>
                            <m:r>
                              <a:rPr lang="en-US" sz="5100" b="0" i="1" smtClean="0">
                                <a:latin typeface="Cambria Math" panose="02040503050406030204" pitchFamily="18" charset="0"/>
                              </a:rPr>
                              <m:t>+</m:t>
                            </m:r>
                            <m:r>
                              <a:rPr lang="en-US" sz="5100" b="0" i="1" smtClean="0">
                                <a:latin typeface="Cambria Math" panose="02040503050406030204" pitchFamily="18" charset="0"/>
                              </a:rPr>
                              <m:t>𝐹𝑁</m:t>
                            </m:r>
                            <m:r>
                              <a:rPr lang="en-US" sz="5100" b="0" i="1" smtClean="0">
                                <a:latin typeface="Cambria Math" panose="02040503050406030204" pitchFamily="18" charset="0"/>
                              </a:rPr>
                              <m:t>)(</m:t>
                            </m:r>
                            <m:r>
                              <a:rPr lang="en-US" sz="5100" b="0" i="1" smtClean="0">
                                <a:latin typeface="Cambria Math" panose="02040503050406030204" pitchFamily="18" charset="0"/>
                              </a:rPr>
                              <m:t>𝑇𝑁</m:t>
                            </m:r>
                            <m:r>
                              <a:rPr lang="en-US" sz="5100" b="0" i="1" smtClean="0">
                                <a:latin typeface="Cambria Math" panose="02040503050406030204" pitchFamily="18" charset="0"/>
                              </a:rPr>
                              <m:t>+</m:t>
                            </m:r>
                            <m:r>
                              <a:rPr lang="en-US" sz="5100" b="0" i="1" smtClean="0">
                                <a:latin typeface="Cambria Math" panose="02040503050406030204" pitchFamily="18" charset="0"/>
                              </a:rPr>
                              <m:t>𝐹𝑃</m:t>
                            </m:r>
                            <m:r>
                              <a:rPr lang="en-US" sz="5100" b="0" i="1" smtClean="0">
                                <a:latin typeface="Cambria Math" panose="02040503050406030204" pitchFamily="18" charset="0"/>
                              </a:rPr>
                              <m:t>)(</m:t>
                            </m:r>
                            <m:r>
                              <a:rPr lang="en-US" sz="5100" b="0" i="1" smtClean="0">
                                <a:latin typeface="Cambria Math" panose="02040503050406030204" pitchFamily="18" charset="0"/>
                              </a:rPr>
                              <m:t>𝑇𝑁</m:t>
                            </m:r>
                            <m:r>
                              <a:rPr lang="en-US" sz="5100" b="0" i="1" smtClean="0">
                                <a:latin typeface="Cambria Math" panose="02040503050406030204" pitchFamily="18" charset="0"/>
                              </a:rPr>
                              <m:t>+</m:t>
                            </m:r>
                            <m:r>
                              <a:rPr lang="en-US" sz="5100" b="0" i="1" smtClean="0">
                                <a:latin typeface="Cambria Math" panose="02040503050406030204" pitchFamily="18" charset="0"/>
                              </a:rPr>
                              <m:t>𝐹𝑁</m:t>
                            </m:r>
                            <m:r>
                              <a:rPr lang="en-US" sz="5100" b="0" i="1" smtClean="0">
                                <a:latin typeface="Cambria Math" panose="02040503050406030204" pitchFamily="18" charset="0"/>
                              </a:rPr>
                              <m:t>)</m:t>
                            </m:r>
                          </m:e>
                        </m:rad>
                      </m:den>
                    </m:f>
                  </m:oMath>
                </a14:m>
                <a:endParaRPr lang="en-US" sz="5100" dirty="0"/>
              </a:p>
              <a:p>
                <a:endParaRPr lang="en-US" sz="5100" dirty="0"/>
              </a:p>
              <a:p>
                <a14:m>
                  <m:oMath xmlns:m="http://schemas.openxmlformats.org/officeDocument/2006/math">
                    <m:r>
                      <a:rPr lang="en-US" sz="5100" b="0" i="1" smtClean="0">
                        <a:latin typeface="Cambria Math" panose="02040503050406030204" pitchFamily="18" charset="0"/>
                      </a:rPr>
                      <m:t>𝐵𝑎𝑙𝑎𝑛𝑐𝑒𝑑</m:t>
                    </m:r>
                    <m:r>
                      <a:rPr lang="en-US" sz="5100" b="0" i="1" smtClean="0">
                        <a:latin typeface="Cambria Math" panose="02040503050406030204" pitchFamily="18" charset="0"/>
                      </a:rPr>
                      <m:t> </m:t>
                    </m:r>
                    <m:r>
                      <a:rPr lang="en-US" sz="5100" b="0" i="1" smtClean="0">
                        <a:latin typeface="Cambria Math" panose="02040503050406030204" pitchFamily="18" charset="0"/>
                      </a:rPr>
                      <m:t>𝐴𝑐𝑐𝑢𝑟𝑎𝑐𝑦</m:t>
                    </m:r>
                    <m:r>
                      <a:rPr lang="en-US" sz="5100" b="0" i="1" smtClean="0">
                        <a:latin typeface="Cambria Math" panose="02040503050406030204" pitchFamily="18" charset="0"/>
                      </a:rPr>
                      <m:t>= </m:t>
                    </m:r>
                    <m:f>
                      <m:fPr>
                        <m:ctrlPr>
                          <a:rPr lang="en-US" sz="5100" b="0" i="1" smtClean="0">
                            <a:latin typeface="Cambria Math" panose="02040503050406030204" pitchFamily="18" charset="0"/>
                          </a:rPr>
                        </m:ctrlPr>
                      </m:fPr>
                      <m:num>
                        <m:r>
                          <a:rPr lang="en-US" sz="5100" b="0" i="1" smtClean="0">
                            <a:latin typeface="Cambria Math" panose="02040503050406030204" pitchFamily="18" charset="0"/>
                          </a:rPr>
                          <m:t>1</m:t>
                        </m:r>
                      </m:num>
                      <m:den>
                        <m:r>
                          <a:rPr lang="en-US" sz="5100" b="0" i="1" smtClean="0">
                            <a:latin typeface="Cambria Math" panose="02040503050406030204" pitchFamily="18" charset="0"/>
                          </a:rPr>
                          <m:t>2</m:t>
                        </m:r>
                      </m:den>
                    </m:f>
                    <m:r>
                      <a:rPr lang="en-US" sz="5100" b="0" i="1" smtClean="0">
                        <a:latin typeface="Cambria Math" panose="02040503050406030204" pitchFamily="18" charset="0"/>
                      </a:rPr>
                      <m:t>(</m:t>
                    </m:r>
                    <m:f>
                      <m:fPr>
                        <m:ctrlPr>
                          <a:rPr lang="en-US" sz="5100" b="0" i="1" smtClean="0">
                            <a:latin typeface="Cambria Math" panose="02040503050406030204" pitchFamily="18" charset="0"/>
                          </a:rPr>
                        </m:ctrlPr>
                      </m:fPr>
                      <m:num>
                        <m:r>
                          <a:rPr lang="en-US" sz="5100" b="0" i="1" smtClean="0">
                            <a:latin typeface="Cambria Math" panose="02040503050406030204" pitchFamily="18" charset="0"/>
                          </a:rPr>
                          <m:t>𝑇𝑃</m:t>
                        </m:r>
                      </m:num>
                      <m:den>
                        <m:r>
                          <a:rPr lang="en-US" sz="5100" b="0" i="1" smtClean="0">
                            <a:latin typeface="Cambria Math" panose="02040503050406030204" pitchFamily="18" charset="0"/>
                          </a:rPr>
                          <m:t>𝑇𝑃</m:t>
                        </m:r>
                        <m:r>
                          <a:rPr lang="en-US" sz="5100" b="0" i="1" smtClean="0">
                            <a:latin typeface="Cambria Math" panose="02040503050406030204" pitchFamily="18" charset="0"/>
                          </a:rPr>
                          <m:t>+</m:t>
                        </m:r>
                        <m:r>
                          <a:rPr lang="en-US" sz="5100" b="0" i="1" smtClean="0">
                            <a:latin typeface="Cambria Math" panose="02040503050406030204" pitchFamily="18" charset="0"/>
                          </a:rPr>
                          <m:t>𝐹𝑁</m:t>
                        </m:r>
                      </m:den>
                    </m:f>
                    <m:r>
                      <a:rPr lang="en-US" sz="5100" b="0" i="1" smtClean="0">
                        <a:latin typeface="Cambria Math" panose="02040503050406030204" pitchFamily="18" charset="0"/>
                      </a:rPr>
                      <m:t>+ </m:t>
                    </m:r>
                    <m:f>
                      <m:fPr>
                        <m:ctrlPr>
                          <a:rPr lang="en-US" sz="5100" b="0" i="1" smtClean="0">
                            <a:latin typeface="Cambria Math" panose="02040503050406030204" pitchFamily="18" charset="0"/>
                          </a:rPr>
                        </m:ctrlPr>
                      </m:fPr>
                      <m:num>
                        <m:r>
                          <a:rPr lang="en-US" sz="5100" b="0" i="1" smtClean="0">
                            <a:latin typeface="Cambria Math" panose="02040503050406030204" pitchFamily="18" charset="0"/>
                          </a:rPr>
                          <m:t>𝑇𝑁</m:t>
                        </m:r>
                      </m:num>
                      <m:den>
                        <m:r>
                          <a:rPr lang="en-US" sz="5100" b="0" i="1" smtClean="0">
                            <a:latin typeface="Cambria Math" panose="02040503050406030204" pitchFamily="18" charset="0"/>
                          </a:rPr>
                          <m:t>𝑇𝑁</m:t>
                        </m:r>
                        <m:r>
                          <a:rPr lang="en-US" sz="5100" b="0" i="1" smtClean="0">
                            <a:latin typeface="Cambria Math" panose="02040503050406030204" pitchFamily="18" charset="0"/>
                          </a:rPr>
                          <m:t>+</m:t>
                        </m:r>
                        <m:r>
                          <a:rPr lang="en-US" sz="5100" b="0" i="1" smtClean="0">
                            <a:latin typeface="Cambria Math" panose="02040503050406030204" pitchFamily="18" charset="0"/>
                          </a:rPr>
                          <m:t>𝐹𝑃</m:t>
                        </m:r>
                      </m:den>
                    </m:f>
                    <m:r>
                      <a:rPr lang="en-US" sz="5100" b="0" i="1" smtClean="0">
                        <a:latin typeface="Cambria Math" panose="02040503050406030204" pitchFamily="18" charset="0"/>
                      </a:rPr>
                      <m:t>)</m:t>
                    </m:r>
                  </m:oMath>
                </a14:m>
                <a:endParaRPr lang="en-US" sz="5100" dirty="0"/>
              </a:p>
              <a:p>
                <a:endParaRPr lang="en-US" dirty="0"/>
              </a:p>
              <a:p>
                <a:pPr marL="461963"/>
                <a:r>
                  <a:rPr lang="en-US" dirty="0"/>
                  <a:t>TP refers to the number of bins correctly identified as containing a TAD boundary (true positives), </a:t>
                </a:r>
              </a:p>
              <a:p>
                <a:pPr marL="461963"/>
                <a:r>
                  <a:rPr lang="en-US" dirty="0"/>
                  <a:t>FP refers to the number of bins incorrectly identified as containing a TAD boundary (false positives), </a:t>
                </a:r>
              </a:p>
              <a:p>
                <a:pPr marL="461963"/>
                <a:r>
                  <a:rPr lang="en-US" dirty="0"/>
                  <a:t>TN refers to the number of bins correctly identified as not containing a TAD boundary (true negatives), and </a:t>
                </a:r>
              </a:p>
              <a:p>
                <a:pPr marL="461963"/>
                <a:r>
                  <a:rPr lang="en-US" dirty="0"/>
                  <a:t>FN refers to the number of bins incorrectly identified as not containing a TAD boundary</a:t>
                </a:r>
              </a:p>
            </p:txBody>
          </p:sp>
        </mc:Choice>
        <mc:Fallback xmlns="">
          <p:sp>
            <p:nvSpPr>
              <p:cNvPr id="3" name="Content Placeholder 2">
                <a:extLst>
                  <a:ext uri="{FF2B5EF4-FFF2-40B4-BE49-F238E27FC236}">
                    <a16:creationId xmlns:a16="http://schemas.microsoft.com/office/drawing/2014/main" id="{9058062E-551E-48C3-85B7-DEDF19FF9D0B}"/>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50786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79637E-E646-4676-86D2-BC881685240A}"/>
                  </a:ext>
                </a:extLst>
              </p:cNvPr>
              <p:cNvSpPr>
                <a:spLocks noGrp="1"/>
              </p:cNvSpPr>
              <p:nvPr>
                <p:ph idx="1"/>
              </p:nvPr>
            </p:nvSpPr>
            <p:spPr>
              <a:xfrm>
                <a:off x="838200" y="1892277"/>
                <a:ext cx="5257800" cy="4774530"/>
              </a:xfrm>
            </p:spPr>
            <p:txBody>
              <a:bodyPr>
                <a:noAutofit/>
              </a:bodyPr>
              <a:lstStyle/>
              <a:p>
                <a:r>
                  <a:rPr lang="en-US" sz="1500" dirty="0"/>
                  <a:t>We evaluated domain data extracted from Hi-C datasets for 2 cell lines: </a:t>
                </a:r>
              </a:p>
              <a:p>
                <a:pPr marL="0" indent="0" algn="ctr">
                  <a:buNone/>
                </a:pPr>
                <a:r>
                  <a:rPr lang="en-US" sz="1500" dirty="0"/>
                  <a:t>C = {GM12878, K562}</a:t>
                </a:r>
              </a:p>
              <a:p>
                <a:r>
                  <a:rPr lang="en-US" sz="1500" dirty="0"/>
                  <a:t>At 4 different data resolutions:</a:t>
                </a:r>
              </a:p>
              <a:p>
                <a:pPr marL="0" indent="0" algn="ctr">
                  <a:buNone/>
                </a:pPr>
                <a:r>
                  <a:rPr lang="en-US" sz="1500" dirty="0"/>
                  <a:t>R = {10 kb, 25 kb, 50 kb, 100 kb}</a:t>
                </a:r>
              </a:p>
              <a:p>
                <a:r>
                  <a:rPr lang="en-US" sz="1500" dirty="0"/>
                  <a:t>For each classifier, we combined three predictor types: </a:t>
                </a:r>
              </a:p>
              <a:p>
                <a:pPr marL="0" indent="0" algn="ctr">
                  <a:buNone/>
                </a:pPr>
                <a:r>
                  <a:rPr lang="en-US" sz="1500" dirty="0"/>
                  <a:t>P = {OC, OP, Distance} </a:t>
                </a:r>
              </a:p>
              <a:p>
                <a:r>
                  <a:rPr lang="en-US" sz="1500" dirty="0"/>
                  <a:t>With 4 class balancing techniques: </a:t>
                </a:r>
              </a:p>
              <a:p>
                <a:pPr marL="0" indent="0" algn="ctr">
                  <a:buNone/>
                </a:pPr>
                <a:r>
                  <a:rPr lang="en-US" sz="1500" dirty="0"/>
                  <a:t>B = {None, RUS, ROS, SMOTE}. </a:t>
                </a:r>
              </a:p>
              <a:p>
                <a:r>
                  <a:rPr lang="en-US" sz="1500" dirty="0"/>
                  <a:t>A system produced from the ensemble framework was defined as: </a:t>
                </a:r>
              </a:p>
              <a:p>
                <a:pPr marL="0" indent="0" algn="ctr">
                  <a:buNone/>
                </a:pPr>
                <a:r>
                  <a:rPr lang="en-US" sz="1500" dirty="0"/>
                  <a:t>E = {c, r, p, b}, </a:t>
                </a:r>
              </a:p>
              <a:p>
                <a:pPr marL="227013" indent="0">
                  <a:buNone/>
                </a:pPr>
                <a:r>
                  <a:rPr lang="en-US" sz="1500" dirty="0"/>
                  <a:t>where c </a:t>
                </a:r>
                <a14:m>
                  <m:oMath xmlns:m="http://schemas.openxmlformats.org/officeDocument/2006/math">
                    <m:r>
                      <a:rPr lang="en-US" sz="1500" smtClean="0">
                        <a:latin typeface="Cambria Math" panose="02040503050406030204" pitchFamily="18" charset="0"/>
                      </a:rPr>
                      <m:t>∈</m:t>
                    </m:r>
                  </m:oMath>
                </a14:m>
                <a:r>
                  <a:rPr lang="en-US" sz="1500" dirty="0"/>
                  <a:t> C, R </a:t>
                </a:r>
                <a14:m>
                  <m:oMath xmlns:m="http://schemas.openxmlformats.org/officeDocument/2006/math">
                    <m:r>
                      <a:rPr lang="en-US" sz="1500">
                        <a:latin typeface="Cambria Math" panose="02040503050406030204" pitchFamily="18" charset="0"/>
                      </a:rPr>
                      <m:t>∈</m:t>
                    </m:r>
                  </m:oMath>
                </a14:m>
                <a:r>
                  <a:rPr lang="en-US" sz="1500" dirty="0"/>
                  <a:t> R, p </a:t>
                </a:r>
                <a14:m>
                  <m:oMath xmlns:m="http://schemas.openxmlformats.org/officeDocument/2006/math">
                    <m:r>
                      <a:rPr lang="en-US" sz="1500">
                        <a:latin typeface="Cambria Math" panose="02040503050406030204" pitchFamily="18" charset="0"/>
                      </a:rPr>
                      <m:t>∈</m:t>
                    </m:r>
                  </m:oMath>
                </a14:m>
                <a:r>
                  <a:rPr lang="en-US" sz="1500" dirty="0"/>
                  <a:t> P, and b </a:t>
                </a:r>
                <a14:m>
                  <m:oMath xmlns:m="http://schemas.openxmlformats.org/officeDocument/2006/math">
                    <m:r>
                      <a:rPr lang="en-US" sz="1500">
                        <a:latin typeface="Cambria Math" panose="02040503050406030204" pitchFamily="18" charset="0"/>
                      </a:rPr>
                      <m:t>∈</m:t>
                    </m:r>
                  </m:oMath>
                </a14:m>
                <a:r>
                  <a:rPr lang="en-US" sz="1500" dirty="0"/>
                  <a:t> B. </a:t>
                </a:r>
              </a:p>
              <a:p>
                <a:r>
                  <a:rPr lang="en-US" sz="1500" dirty="0"/>
                  <a:t>Thus, we evaluated |C| x |R| x |P| x |B| different ensemble systems, totaling 96 separate models. </a:t>
                </a:r>
              </a:p>
            </p:txBody>
          </p:sp>
        </mc:Choice>
        <mc:Fallback xmlns="">
          <p:sp>
            <p:nvSpPr>
              <p:cNvPr id="3" name="Content Placeholder 2">
                <a:extLst>
                  <a:ext uri="{FF2B5EF4-FFF2-40B4-BE49-F238E27FC236}">
                    <a16:creationId xmlns:a16="http://schemas.microsoft.com/office/drawing/2014/main" id="{B379637E-E646-4676-86D2-BC881685240A}"/>
                  </a:ext>
                </a:extLst>
              </p:cNvPr>
              <p:cNvSpPr>
                <a:spLocks noGrp="1" noRot="1" noChangeAspect="1" noMove="1" noResize="1" noEditPoints="1" noAdjustHandles="1" noChangeArrowheads="1" noChangeShapeType="1" noTextEdit="1"/>
              </p:cNvSpPr>
              <p:nvPr>
                <p:ph idx="1"/>
              </p:nvPr>
            </p:nvSpPr>
            <p:spPr>
              <a:xfrm>
                <a:off x="838200" y="1892277"/>
                <a:ext cx="5257800" cy="4774530"/>
              </a:xfrm>
              <a:blipFill>
                <a:blip r:embed="rId2"/>
                <a:stretch>
                  <a:fillRect l="-348" t="-638"/>
                </a:stretch>
              </a:blipFill>
            </p:spPr>
            <p:txBody>
              <a:bodyPr/>
              <a:lstStyle/>
              <a:p>
                <a:r>
                  <a:rPr lang="en-US">
                    <a:noFill/>
                  </a:rPr>
                  <a:t> </a:t>
                </a:r>
              </a:p>
            </p:txBody>
          </p:sp>
        </mc:Fallback>
      </mc:AlternateContent>
      <p:sp>
        <p:nvSpPr>
          <p:cNvPr id="8" name="Title 7">
            <a:extLst>
              <a:ext uri="{FF2B5EF4-FFF2-40B4-BE49-F238E27FC236}">
                <a16:creationId xmlns:a16="http://schemas.microsoft.com/office/drawing/2014/main" id="{65DDC4F4-B139-42EF-81FA-5FE608D4DC72}"/>
              </a:ext>
            </a:extLst>
          </p:cNvPr>
          <p:cNvSpPr>
            <a:spLocks noGrp="1"/>
          </p:cNvSpPr>
          <p:nvPr>
            <p:ph type="title"/>
          </p:nvPr>
        </p:nvSpPr>
        <p:spPr/>
        <p:txBody>
          <a:bodyPr/>
          <a:lstStyle/>
          <a:p>
            <a:r>
              <a:rPr lang="en-US" dirty="0"/>
              <a:t>Forming an Ensemble Framework</a:t>
            </a:r>
          </a:p>
        </p:txBody>
      </p:sp>
      <p:pic>
        <p:nvPicPr>
          <p:cNvPr id="4" name="Picture 3">
            <a:extLst>
              <a:ext uri="{FF2B5EF4-FFF2-40B4-BE49-F238E27FC236}">
                <a16:creationId xmlns:a16="http://schemas.microsoft.com/office/drawing/2014/main" id="{D3F34CD8-15FD-4578-AFB0-B4881EC53B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0494" y="1892277"/>
            <a:ext cx="5023306" cy="4774530"/>
          </a:xfrm>
          <a:prstGeom prst="rect">
            <a:avLst/>
          </a:prstGeom>
        </p:spPr>
      </p:pic>
    </p:spTree>
    <p:extLst>
      <p:ext uri="{BB962C8B-B14F-4D97-AF65-F5344CB8AC3E}">
        <p14:creationId xmlns:p14="http://schemas.microsoft.com/office/powerpoint/2010/main" val="16051103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13D26-1B8C-40E3-9AF0-F106AEA1C5B6}"/>
              </a:ext>
            </a:extLst>
          </p:cNvPr>
          <p:cNvSpPr>
            <a:spLocks noGrp="1"/>
          </p:cNvSpPr>
          <p:nvPr>
            <p:ph type="title"/>
          </p:nvPr>
        </p:nvSpPr>
        <p:spPr/>
        <p:txBody>
          <a:bodyPr/>
          <a:lstStyle/>
          <a:p>
            <a:r>
              <a:rPr lang="en-US" dirty="0"/>
              <a:t>Imbalance Ratios Remained Severe &amp; Consistent Across Resolutions</a:t>
            </a:r>
          </a:p>
        </p:txBody>
      </p:sp>
      <p:sp>
        <p:nvSpPr>
          <p:cNvPr id="3" name="Content Placeholder 2">
            <a:extLst>
              <a:ext uri="{FF2B5EF4-FFF2-40B4-BE49-F238E27FC236}">
                <a16:creationId xmlns:a16="http://schemas.microsoft.com/office/drawing/2014/main" id="{AAB472A1-7FAB-4885-8444-9AB6E9403391}"/>
              </a:ext>
            </a:extLst>
          </p:cNvPr>
          <p:cNvSpPr>
            <a:spLocks noGrp="1"/>
          </p:cNvSpPr>
          <p:nvPr>
            <p:ph idx="1"/>
          </p:nvPr>
        </p:nvSpPr>
        <p:spPr>
          <a:xfrm>
            <a:off x="838200" y="1825625"/>
            <a:ext cx="5257800" cy="4351338"/>
          </a:xfrm>
        </p:spPr>
        <p:txBody>
          <a:bodyPr>
            <a:normAutofit lnSpcReduction="10000"/>
          </a:bodyPr>
          <a:lstStyle/>
          <a:p>
            <a:r>
              <a:rPr lang="en-US" dirty="0"/>
              <a:t>We first examined the class imbalance of the different data resolutions for each cell line.</a:t>
            </a:r>
          </a:p>
          <a:p>
            <a:r>
              <a:rPr lang="en-US" dirty="0"/>
              <a:t>The total number of genomic bins decreased as resolution increased</a:t>
            </a:r>
          </a:p>
          <a:p>
            <a:r>
              <a:rPr lang="en-US" dirty="0"/>
              <a:t>Average imbalance ratios were 0.154 (SD=0.022) and 0.137 (SD=0.0181) across resolutions for the GM12878 and K562 cell lines respectively</a:t>
            </a:r>
          </a:p>
        </p:txBody>
      </p:sp>
      <p:pic>
        <p:nvPicPr>
          <p:cNvPr id="4" name="Picture 3">
            <a:extLst>
              <a:ext uri="{FF2B5EF4-FFF2-40B4-BE49-F238E27FC236}">
                <a16:creationId xmlns:a16="http://schemas.microsoft.com/office/drawing/2014/main" id="{0C738DF2-E43D-4EC4-B5F4-4373F699A633}"/>
              </a:ext>
            </a:extLst>
          </p:cNvPr>
          <p:cNvPicPr>
            <a:picLocks noChangeAspect="1"/>
          </p:cNvPicPr>
          <p:nvPr/>
        </p:nvPicPr>
        <p:blipFill>
          <a:blip r:embed="rId2"/>
          <a:stretch>
            <a:fillRect/>
          </a:stretch>
        </p:blipFill>
        <p:spPr>
          <a:xfrm>
            <a:off x="7086601" y="1820768"/>
            <a:ext cx="4267200" cy="4356196"/>
          </a:xfrm>
          <a:prstGeom prst="rect">
            <a:avLst/>
          </a:prstGeom>
        </p:spPr>
      </p:pic>
    </p:spTree>
    <p:extLst>
      <p:ext uri="{BB962C8B-B14F-4D97-AF65-F5344CB8AC3E}">
        <p14:creationId xmlns:p14="http://schemas.microsoft.com/office/powerpoint/2010/main" val="843779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6EEA-588C-4691-9C41-D396542359DB}"/>
              </a:ext>
            </a:extLst>
          </p:cNvPr>
          <p:cNvSpPr>
            <a:spLocks noGrp="1"/>
          </p:cNvSpPr>
          <p:nvPr>
            <p:ph type="title"/>
          </p:nvPr>
        </p:nvSpPr>
        <p:spPr/>
        <p:txBody>
          <a:bodyPr>
            <a:normAutofit/>
          </a:bodyPr>
          <a:lstStyle/>
          <a:p>
            <a:r>
              <a:rPr lang="en-US" dirty="0"/>
              <a:t>High Correlations Imply Many Colocalized Annotations Around TAD Boundaries</a:t>
            </a:r>
          </a:p>
        </p:txBody>
      </p:sp>
      <p:pic>
        <p:nvPicPr>
          <p:cNvPr id="9" name="Content Placeholder 8">
            <a:extLst>
              <a:ext uri="{FF2B5EF4-FFF2-40B4-BE49-F238E27FC236}">
                <a16:creationId xmlns:a16="http://schemas.microsoft.com/office/drawing/2014/main" id="{3DDCC35C-0BA8-4A1C-B434-E22BAB9DB8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94709" y="1694327"/>
            <a:ext cx="5059091" cy="5109075"/>
          </a:xfrm>
        </p:spPr>
      </p:pic>
      <p:sp>
        <p:nvSpPr>
          <p:cNvPr id="10" name="Rectangle 9">
            <a:extLst>
              <a:ext uri="{FF2B5EF4-FFF2-40B4-BE49-F238E27FC236}">
                <a16:creationId xmlns:a16="http://schemas.microsoft.com/office/drawing/2014/main" id="{6E696D01-33F4-48E8-A89E-307F8817D9C7}"/>
              </a:ext>
            </a:extLst>
          </p:cNvPr>
          <p:cNvSpPr/>
          <p:nvPr/>
        </p:nvSpPr>
        <p:spPr>
          <a:xfrm>
            <a:off x="6648027" y="2109195"/>
            <a:ext cx="276770" cy="281667"/>
          </a:xfrm>
          <a:prstGeom prst="rect">
            <a:avLst/>
          </a:prstGeom>
          <a:noFill/>
          <a:ln w="28575">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Bent-Up 11">
            <a:extLst>
              <a:ext uri="{FF2B5EF4-FFF2-40B4-BE49-F238E27FC236}">
                <a16:creationId xmlns:a16="http://schemas.microsoft.com/office/drawing/2014/main" id="{15EE2B1C-92AE-445F-A94E-0A274232BD17}"/>
              </a:ext>
            </a:extLst>
          </p:cNvPr>
          <p:cNvSpPr/>
          <p:nvPr/>
        </p:nvSpPr>
        <p:spPr>
          <a:xfrm rot="10800000">
            <a:off x="2717939" y="2149596"/>
            <a:ext cx="3930087" cy="726686"/>
          </a:xfrm>
          <a:prstGeom prst="bentUpArrow">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2797DF0-7985-4E3A-9050-E7FC276123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383" y="2916684"/>
            <a:ext cx="2954337" cy="3009338"/>
          </a:xfrm>
          <a:prstGeom prst="rect">
            <a:avLst/>
          </a:prstGeom>
        </p:spPr>
      </p:pic>
      <p:pic>
        <p:nvPicPr>
          <p:cNvPr id="16" name="Picture 15">
            <a:extLst>
              <a:ext uri="{FF2B5EF4-FFF2-40B4-BE49-F238E27FC236}">
                <a16:creationId xmlns:a16="http://schemas.microsoft.com/office/drawing/2014/main" id="{394CD2F4-56C8-4A82-833E-9ADF061517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1058" y="3297049"/>
            <a:ext cx="3365077" cy="3421068"/>
          </a:xfrm>
          <a:prstGeom prst="rect">
            <a:avLst/>
          </a:prstGeom>
        </p:spPr>
      </p:pic>
      <p:sp>
        <p:nvSpPr>
          <p:cNvPr id="17" name="Rectangle 16">
            <a:extLst>
              <a:ext uri="{FF2B5EF4-FFF2-40B4-BE49-F238E27FC236}">
                <a16:creationId xmlns:a16="http://schemas.microsoft.com/office/drawing/2014/main" id="{E1982D63-E3C1-4389-B178-CB3861DEF229}"/>
              </a:ext>
            </a:extLst>
          </p:cNvPr>
          <p:cNvSpPr/>
          <p:nvPr/>
        </p:nvSpPr>
        <p:spPr>
          <a:xfrm>
            <a:off x="8766912" y="4196739"/>
            <a:ext cx="448505" cy="449229"/>
          </a:xfrm>
          <a:prstGeom prst="rect">
            <a:avLst/>
          </a:prstGeom>
          <a:noFill/>
          <a:ln w="28575">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Bent-Up 17">
            <a:extLst>
              <a:ext uri="{FF2B5EF4-FFF2-40B4-BE49-F238E27FC236}">
                <a16:creationId xmlns:a16="http://schemas.microsoft.com/office/drawing/2014/main" id="{0B8EE67F-C3FA-41E5-AFEE-5A2E31FC9E38}"/>
              </a:ext>
            </a:extLst>
          </p:cNvPr>
          <p:cNvSpPr/>
          <p:nvPr/>
        </p:nvSpPr>
        <p:spPr>
          <a:xfrm rot="5400000" flipV="1">
            <a:off x="7845663" y="4206440"/>
            <a:ext cx="810964" cy="1690019"/>
          </a:xfrm>
          <a:prstGeom prst="bentUpArrow">
            <a:avLst>
              <a:gd name="adj1" fmla="val 25000"/>
              <a:gd name="adj2" fmla="val 26904"/>
              <a:gd name="adj3" fmla="val 25000"/>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0226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2B16D-69F9-4AE8-A78E-CA278BB195D0}"/>
              </a:ext>
            </a:extLst>
          </p:cNvPr>
          <p:cNvSpPr>
            <a:spLocks noGrp="1"/>
          </p:cNvSpPr>
          <p:nvPr>
            <p:ph type="title"/>
          </p:nvPr>
        </p:nvSpPr>
        <p:spPr/>
        <p:txBody>
          <a:bodyPr/>
          <a:lstStyle/>
          <a:p>
            <a:r>
              <a:rPr lang="en-US" dirty="0"/>
              <a:t>The Human Genome</a:t>
            </a:r>
          </a:p>
        </p:txBody>
      </p:sp>
      <p:sp>
        <p:nvSpPr>
          <p:cNvPr id="3" name="Content Placeholder 2">
            <a:extLst>
              <a:ext uri="{FF2B5EF4-FFF2-40B4-BE49-F238E27FC236}">
                <a16:creationId xmlns:a16="http://schemas.microsoft.com/office/drawing/2014/main" id="{76EF3E91-5C20-4BD3-A5B6-5BA777FD8CB0}"/>
              </a:ext>
            </a:extLst>
          </p:cNvPr>
          <p:cNvSpPr>
            <a:spLocks noGrp="1"/>
          </p:cNvSpPr>
          <p:nvPr>
            <p:ph idx="1"/>
          </p:nvPr>
        </p:nvSpPr>
        <p:spPr>
          <a:xfrm>
            <a:off x="838200" y="1825625"/>
            <a:ext cx="5257800" cy="4351338"/>
          </a:xfrm>
        </p:spPr>
        <p:txBody>
          <a:bodyPr>
            <a:normAutofit fontScale="92500" lnSpcReduction="10000"/>
          </a:bodyPr>
          <a:lstStyle/>
          <a:p>
            <a:r>
              <a:rPr lang="en-US" dirty="0"/>
              <a:t>The genome is composed of 22 pairs of autosomal chromosomes (in addition to a pair of sex chromosomes)</a:t>
            </a:r>
          </a:p>
          <a:p>
            <a:pPr marL="0" indent="0">
              <a:buNone/>
            </a:pPr>
            <a:endParaRPr lang="en-US" dirty="0"/>
          </a:p>
          <a:p>
            <a:r>
              <a:rPr lang="en-US" dirty="0"/>
              <a:t>Includes approximately 3 billion base pairs (A/T/C/G)</a:t>
            </a:r>
          </a:p>
          <a:p>
            <a:pPr marL="0" indent="0">
              <a:buNone/>
            </a:pPr>
            <a:endParaRPr lang="en-US" dirty="0"/>
          </a:p>
          <a:p>
            <a:r>
              <a:rPr lang="en-US" dirty="0"/>
              <a:t>DNA has been known to create compact loops to fit inside the nucleus of a cell</a:t>
            </a:r>
          </a:p>
          <a:p>
            <a:endParaRPr lang="en-US" dirty="0"/>
          </a:p>
          <a:p>
            <a:endParaRPr lang="en-US" dirty="0"/>
          </a:p>
        </p:txBody>
      </p:sp>
      <p:pic>
        <p:nvPicPr>
          <p:cNvPr id="7" name="Picture 6">
            <a:extLst>
              <a:ext uri="{FF2B5EF4-FFF2-40B4-BE49-F238E27FC236}">
                <a16:creationId xmlns:a16="http://schemas.microsoft.com/office/drawing/2014/main" id="{2990C3BA-9072-4E38-8947-E04EF67299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158" y="1690689"/>
            <a:ext cx="2798184" cy="2798184"/>
          </a:xfrm>
          <a:prstGeom prst="rect">
            <a:avLst/>
          </a:prstGeom>
        </p:spPr>
      </p:pic>
      <p:pic>
        <p:nvPicPr>
          <p:cNvPr id="9" name="Picture 8">
            <a:extLst>
              <a:ext uri="{FF2B5EF4-FFF2-40B4-BE49-F238E27FC236}">
                <a16:creationId xmlns:a16="http://schemas.microsoft.com/office/drawing/2014/main" id="{7635E9F7-A7C7-4045-9002-3808EA0E90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7158" y="4381805"/>
            <a:ext cx="2798184" cy="1795158"/>
          </a:xfrm>
          <a:prstGeom prst="rect">
            <a:avLst/>
          </a:prstGeom>
        </p:spPr>
      </p:pic>
    </p:spTree>
    <p:extLst>
      <p:ext uri="{BB962C8B-B14F-4D97-AF65-F5344CB8AC3E}">
        <p14:creationId xmlns:p14="http://schemas.microsoft.com/office/powerpoint/2010/main" val="27720869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A0552-22C2-4194-A295-86B2A3EFEA67}"/>
              </a:ext>
            </a:extLst>
          </p:cNvPr>
          <p:cNvSpPr>
            <a:spLocks noGrp="1"/>
          </p:cNvSpPr>
          <p:nvPr>
            <p:ph type="title"/>
          </p:nvPr>
        </p:nvSpPr>
        <p:spPr/>
        <p:txBody>
          <a:bodyPr/>
          <a:lstStyle/>
          <a:p>
            <a:r>
              <a:rPr lang="en-US" dirty="0"/>
              <a:t>Class Imbalance Severely Impacts Model Performance Across Resolutions</a:t>
            </a:r>
          </a:p>
        </p:txBody>
      </p:sp>
      <p:sp>
        <p:nvSpPr>
          <p:cNvPr id="3" name="Content Placeholder 2">
            <a:extLst>
              <a:ext uri="{FF2B5EF4-FFF2-40B4-BE49-F238E27FC236}">
                <a16:creationId xmlns:a16="http://schemas.microsoft.com/office/drawing/2014/main" id="{6FA39306-BBEF-4C94-AA75-90A7039E93C2}"/>
              </a:ext>
            </a:extLst>
          </p:cNvPr>
          <p:cNvSpPr>
            <a:spLocks noGrp="1"/>
          </p:cNvSpPr>
          <p:nvPr>
            <p:ph idx="1"/>
          </p:nvPr>
        </p:nvSpPr>
        <p:spPr>
          <a:xfrm>
            <a:off x="838200" y="1825625"/>
            <a:ext cx="5257800" cy="4351338"/>
          </a:xfrm>
        </p:spPr>
        <p:txBody>
          <a:bodyPr>
            <a:normAutofit fontScale="92500" lnSpcReduction="10000"/>
          </a:bodyPr>
          <a:lstStyle/>
          <a:p>
            <a:r>
              <a:rPr lang="en-US" sz="2900" dirty="0"/>
              <a:t>We first evaluated model performances using count overlap predictor types without re-sampling</a:t>
            </a:r>
          </a:p>
          <a:p>
            <a:r>
              <a:rPr lang="en-US" sz="2900" dirty="0"/>
              <a:t>Conventional metrics are unable to accurately describe poor performance</a:t>
            </a:r>
          </a:p>
          <a:p>
            <a:r>
              <a:rPr lang="en-US" sz="2900" dirty="0"/>
              <a:t>Some models at higher resolutions were unable to correctly predict bins that overlap with flanked TAD boundaries</a:t>
            </a:r>
          </a:p>
        </p:txBody>
      </p:sp>
      <p:pic>
        <p:nvPicPr>
          <p:cNvPr id="9" name="Picture 8">
            <a:extLst>
              <a:ext uri="{FF2B5EF4-FFF2-40B4-BE49-F238E27FC236}">
                <a16:creationId xmlns:a16="http://schemas.microsoft.com/office/drawing/2014/main" id="{9AE9A9CD-1180-4B8D-A9E3-79FD261EEAD4}"/>
              </a:ext>
            </a:extLst>
          </p:cNvPr>
          <p:cNvPicPr>
            <a:picLocks noChangeAspect="1"/>
          </p:cNvPicPr>
          <p:nvPr/>
        </p:nvPicPr>
        <p:blipFill>
          <a:blip r:embed="rId2"/>
          <a:stretch>
            <a:fillRect/>
          </a:stretch>
        </p:blipFill>
        <p:spPr>
          <a:xfrm>
            <a:off x="7095745" y="1830102"/>
            <a:ext cx="4258056" cy="4346862"/>
          </a:xfrm>
          <a:prstGeom prst="rect">
            <a:avLst/>
          </a:prstGeom>
        </p:spPr>
      </p:pic>
    </p:spTree>
    <p:extLst>
      <p:ext uri="{BB962C8B-B14F-4D97-AF65-F5344CB8AC3E}">
        <p14:creationId xmlns:p14="http://schemas.microsoft.com/office/powerpoint/2010/main" val="41412996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85ED8-AABD-43D4-9EB5-779BF22C5F67}"/>
              </a:ext>
            </a:extLst>
          </p:cNvPr>
          <p:cNvSpPr>
            <a:spLocks noGrp="1"/>
          </p:cNvSpPr>
          <p:nvPr>
            <p:ph type="title"/>
          </p:nvPr>
        </p:nvSpPr>
        <p:spPr/>
        <p:txBody>
          <a:bodyPr>
            <a:normAutofit/>
          </a:bodyPr>
          <a:lstStyle/>
          <a:p>
            <a:r>
              <a:rPr lang="en-US" dirty="0"/>
              <a:t>Data Re-Sampling Improves Model Performance</a:t>
            </a:r>
          </a:p>
        </p:txBody>
      </p:sp>
      <p:sp>
        <p:nvSpPr>
          <p:cNvPr id="11" name="Content Placeholder 10">
            <a:extLst>
              <a:ext uri="{FF2B5EF4-FFF2-40B4-BE49-F238E27FC236}">
                <a16:creationId xmlns:a16="http://schemas.microsoft.com/office/drawing/2014/main" id="{4241C98A-8F41-47BD-85CB-12D4C3EE6FFB}"/>
              </a:ext>
            </a:extLst>
          </p:cNvPr>
          <p:cNvSpPr>
            <a:spLocks noGrp="1"/>
          </p:cNvSpPr>
          <p:nvPr>
            <p:ph idx="1"/>
          </p:nvPr>
        </p:nvSpPr>
        <p:spPr>
          <a:xfrm>
            <a:off x="838200" y="1825625"/>
            <a:ext cx="2049009" cy="4351338"/>
          </a:xfrm>
        </p:spPr>
        <p:txBody>
          <a:bodyPr>
            <a:noAutofit/>
          </a:bodyPr>
          <a:lstStyle/>
          <a:p>
            <a:r>
              <a:rPr lang="en-US" sz="1900" dirty="0"/>
              <a:t>Using balanced metrics shows improvement in model performance after creating balanced classes</a:t>
            </a:r>
          </a:p>
          <a:p>
            <a:r>
              <a:rPr lang="en-US" sz="1900" dirty="0"/>
              <a:t>Conventional metrics remain invariant </a:t>
            </a:r>
          </a:p>
          <a:p>
            <a:r>
              <a:rPr lang="en-US" sz="1900" dirty="0"/>
              <a:t>Performances appear to degrade as resolution decreases</a:t>
            </a:r>
          </a:p>
        </p:txBody>
      </p:sp>
      <p:pic>
        <p:nvPicPr>
          <p:cNvPr id="14" name="Picture 13">
            <a:extLst>
              <a:ext uri="{FF2B5EF4-FFF2-40B4-BE49-F238E27FC236}">
                <a16:creationId xmlns:a16="http://schemas.microsoft.com/office/drawing/2014/main" id="{27EB248E-2C20-4E4B-BE74-A73900F222B3}"/>
              </a:ext>
            </a:extLst>
          </p:cNvPr>
          <p:cNvPicPr>
            <a:picLocks noChangeAspect="1"/>
          </p:cNvPicPr>
          <p:nvPr/>
        </p:nvPicPr>
        <p:blipFill>
          <a:blip r:embed="rId2"/>
          <a:stretch>
            <a:fillRect/>
          </a:stretch>
        </p:blipFill>
        <p:spPr>
          <a:xfrm>
            <a:off x="2818837" y="1825625"/>
            <a:ext cx="8466593" cy="4351338"/>
          </a:xfrm>
          <a:prstGeom prst="rect">
            <a:avLst/>
          </a:prstGeom>
        </p:spPr>
      </p:pic>
    </p:spTree>
    <p:extLst>
      <p:ext uri="{BB962C8B-B14F-4D97-AF65-F5344CB8AC3E}">
        <p14:creationId xmlns:p14="http://schemas.microsoft.com/office/powerpoint/2010/main" val="729969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24F17-5EF2-4CDC-9993-7CC7999535D5}"/>
              </a:ext>
            </a:extLst>
          </p:cNvPr>
          <p:cNvSpPr>
            <a:spLocks noGrp="1"/>
          </p:cNvSpPr>
          <p:nvPr>
            <p:ph type="title"/>
          </p:nvPr>
        </p:nvSpPr>
        <p:spPr/>
        <p:txBody>
          <a:bodyPr/>
          <a:lstStyle/>
          <a:p>
            <a:r>
              <a:rPr lang="en-US" dirty="0"/>
              <a:t>Using Distance-Type Predictors Further Improved Model Performance</a:t>
            </a:r>
          </a:p>
        </p:txBody>
      </p:sp>
      <p:sp>
        <p:nvSpPr>
          <p:cNvPr id="8" name="Content Placeholder 7">
            <a:extLst>
              <a:ext uri="{FF2B5EF4-FFF2-40B4-BE49-F238E27FC236}">
                <a16:creationId xmlns:a16="http://schemas.microsoft.com/office/drawing/2014/main" id="{B0E9230B-BC2D-4240-8DA3-2306D4E33594}"/>
              </a:ext>
            </a:extLst>
          </p:cNvPr>
          <p:cNvSpPr>
            <a:spLocks noGrp="1"/>
          </p:cNvSpPr>
          <p:nvPr>
            <p:ph idx="1"/>
          </p:nvPr>
        </p:nvSpPr>
        <p:spPr>
          <a:xfrm>
            <a:off x="838200" y="1825625"/>
            <a:ext cx="2049007" cy="4351338"/>
          </a:xfrm>
        </p:spPr>
        <p:txBody>
          <a:bodyPr>
            <a:noAutofit/>
          </a:bodyPr>
          <a:lstStyle/>
          <a:p>
            <a:r>
              <a:rPr lang="en-US" sz="1700" dirty="0"/>
              <a:t>Models with distance-type predictors outperform models with other predictor types</a:t>
            </a:r>
          </a:p>
          <a:p>
            <a:r>
              <a:rPr lang="en-US" sz="1700" dirty="0"/>
              <a:t>Performances continue to  degrade as resolution decreased</a:t>
            </a:r>
          </a:p>
          <a:p>
            <a:r>
              <a:rPr lang="en-US" sz="1700" dirty="0"/>
              <a:t>Results are consistent across resampling technique, data resolution, and cell line</a:t>
            </a:r>
          </a:p>
        </p:txBody>
      </p:sp>
      <p:pic>
        <p:nvPicPr>
          <p:cNvPr id="10" name="Picture 9">
            <a:extLst>
              <a:ext uri="{FF2B5EF4-FFF2-40B4-BE49-F238E27FC236}">
                <a16:creationId xmlns:a16="http://schemas.microsoft.com/office/drawing/2014/main" id="{AB3D0F92-3769-46AD-9A82-BCBFA9DEEB7B}"/>
              </a:ext>
            </a:extLst>
          </p:cNvPr>
          <p:cNvPicPr>
            <a:picLocks noChangeAspect="1"/>
          </p:cNvPicPr>
          <p:nvPr/>
        </p:nvPicPr>
        <p:blipFill>
          <a:blip r:embed="rId2"/>
          <a:stretch>
            <a:fillRect/>
          </a:stretch>
        </p:blipFill>
        <p:spPr>
          <a:xfrm>
            <a:off x="2887207" y="1825625"/>
            <a:ext cx="8466593" cy="4351338"/>
          </a:xfrm>
          <a:prstGeom prst="rect">
            <a:avLst/>
          </a:prstGeom>
        </p:spPr>
      </p:pic>
    </p:spTree>
    <p:extLst>
      <p:ext uri="{BB962C8B-B14F-4D97-AF65-F5344CB8AC3E}">
        <p14:creationId xmlns:p14="http://schemas.microsoft.com/office/powerpoint/2010/main" val="13633999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D67B3-4601-4A2D-961C-9812B6A8587D}"/>
              </a:ext>
            </a:extLst>
          </p:cNvPr>
          <p:cNvSpPr>
            <a:spLocks noGrp="1"/>
          </p:cNvSpPr>
          <p:nvPr>
            <p:ph type="title"/>
          </p:nvPr>
        </p:nvSpPr>
        <p:spPr/>
        <p:txBody>
          <a:bodyPr>
            <a:noAutofit/>
          </a:bodyPr>
          <a:lstStyle/>
          <a:p>
            <a:r>
              <a:rPr lang="en-US" sz="3500" dirty="0"/>
              <a:t>Models Implemented on SMOTE Re-Sampled Data with Distance-Type Predictors Performed Best </a:t>
            </a:r>
            <a:r>
              <a:rPr lang="en-US" sz="3500"/>
              <a:t>Among All </a:t>
            </a:r>
            <a:r>
              <a:rPr lang="en-US" sz="3500" dirty="0"/>
              <a:t>Ensemble Systems</a:t>
            </a:r>
          </a:p>
        </p:txBody>
      </p:sp>
      <p:sp>
        <p:nvSpPr>
          <p:cNvPr id="3" name="Content Placeholder 2">
            <a:extLst>
              <a:ext uri="{FF2B5EF4-FFF2-40B4-BE49-F238E27FC236}">
                <a16:creationId xmlns:a16="http://schemas.microsoft.com/office/drawing/2014/main" id="{457B09E3-8924-4A7C-A2AD-94855A52F806}"/>
              </a:ext>
            </a:extLst>
          </p:cNvPr>
          <p:cNvSpPr>
            <a:spLocks noGrp="1"/>
          </p:cNvSpPr>
          <p:nvPr>
            <p:ph idx="1"/>
          </p:nvPr>
        </p:nvSpPr>
        <p:spPr>
          <a:xfrm>
            <a:off x="838200" y="1825625"/>
            <a:ext cx="2049007" cy="4351338"/>
          </a:xfrm>
        </p:spPr>
        <p:txBody>
          <a:bodyPr>
            <a:normAutofit fontScale="70000" lnSpcReduction="20000"/>
          </a:bodyPr>
          <a:lstStyle/>
          <a:p>
            <a:r>
              <a:rPr lang="en-US" dirty="0"/>
              <a:t>A mixture between random over and under-sampled data resulted in better performances</a:t>
            </a:r>
          </a:p>
          <a:p>
            <a:r>
              <a:rPr lang="en-US" dirty="0"/>
              <a:t>Results were consistent across resolution and cell line</a:t>
            </a:r>
          </a:p>
          <a:p>
            <a:r>
              <a:rPr lang="en-US" dirty="0"/>
              <a:t>Higher resolutions corresponded to better performances </a:t>
            </a:r>
          </a:p>
        </p:txBody>
      </p:sp>
      <p:pic>
        <p:nvPicPr>
          <p:cNvPr id="11" name="Picture 10">
            <a:extLst>
              <a:ext uri="{FF2B5EF4-FFF2-40B4-BE49-F238E27FC236}">
                <a16:creationId xmlns:a16="http://schemas.microsoft.com/office/drawing/2014/main" id="{ABFA4AD4-88D0-46CF-B719-21DE07650D5E}"/>
              </a:ext>
            </a:extLst>
          </p:cNvPr>
          <p:cNvPicPr>
            <a:picLocks noChangeAspect="1"/>
          </p:cNvPicPr>
          <p:nvPr/>
        </p:nvPicPr>
        <p:blipFill>
          <a:blip r:embed="rId2"/>
          <a:stretch>
            <a:fillRect/>
          </a:stretch>
        </p:blipFill>
        <p:spPr>
          <a:xfrm>
            <a:off x="2887206" y="1825625"/>
            <a:ext cx="8466593" cy="4351339"/>
          </a:xfrm>
          <a:prstGeom prst="rect">
            <a:avLst/>
          </a:prstGeom>
        </p:spPr>
      </p:pic>
    </p:spTree>
    <p:extLst>
      <p:ext uri="{BB962C8B-B14F-4D97-AF65-F5344CB8AC3E}">
        <p14:creationId xmlns:p14="http://schemas.microsoft.com/office/powerpoint/2010/main" val="35597873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5237F-43C6-47A2-80A1-DCD2866C9B05}"/>
              </a:ext>
            </a:extLst>
          </p:cNvPr>
          <p:cNvSpPr>
            <a:spLocks noGrp="1"/>
          </p:cNvSpPr>
          <p:nvPr>
            <p:ph type="title"/>
          </p:nvPr>
        </p:nvSpPr>
        <p:spPr/>
        <p:txBody>
          <a:bodyPr/>
          <a:lstStyle/>
          <a:p>
            <a:r>
              <a:rPr lang="en-US" dirty="0"/>
              <a:t>Variable </a:t>
            </a:r>
            <a:r>
              <a:rPr lang="en-US" dirty="0" err="1"/>
              <a:t>Importances</a:t>
            </a:r>
            <a:r>
              <a:rPr lang="en-US" dirty="0"/>
              <a:t> Confirm Biological Functionality of Known Genomic Annotations</a:t>
            </a:r>
          </a:p>
        </p:txBody>
      </p:sp>
      <p:pic>
        <p:nvPicPr>
          <p:cNvPr id="5" name="Picture 4">
            <a:extLst>
              <a:ext uri="{FF2B5EF4-FFF2-40B4-BE49-F238E27FC236}">
                <a16:creationId xmlns:a16="http://schemas.microsoft.com/office/drawing/2014/main" id="{24A5BCA5-6DCF-409D-B1B2-4875FFCA1B38}"/>
              </a:ext>
            </a:extLst>
          </p:cNvPr>
          <p:cNvPicPr>
            <a:picLocks noChangeAspect="1"/>
          </p:cNvPicPr>
          <p:nvPr/>
        </p:nvPicPr>
        <p:blipFill>
          <a:blip r:embed="rId2"/>
          <a:stretch>
            <a:fillRect/>
          </a:stretch>
        </p:blipFill>
        <p:spPr>
          <a:xfrm>
            <a:off x="6733309" y="1776020"/>
            <a:ext cx="4620491" cy="4716856"/>
          </a:xfrm>
          <a:prstGeom prst="rect">
            <a:avLst/>
          </a:prstGeom>
        </p:spPr>
      </p:pic>
      <p:sp>
        <p:nvSpPr>
          <p:cNvPr id="8" name="TextBox 7">
            <a:extLst>
              <a:ext uri="{FF2B5EF4-FFF2-40B4-BE49-F238E27FC236}">
                <a16:creationId xmlns:a16="http://schemas.microsoft.com/office/drawing/2014/main" id="{33EEEC80-D30F-4B2F-94D5-E65B5996CDDC}"/>
              </a:ext>
            </a:extLst>
          </p:cNvPr>
          <p:cNvSpPr txBox="1"/>
          <p:nvPr/>
        </p:nvSpPr>
        <p:spPr>
          <a:xfrm>
            <a:off x="838199" y="1776019"/>
            <a:ext cx="4620491" cy="5324535"/>
          </a:xfrm>
          <a:prstGeom prst="rect">
            <a:avLst/>
          </a:prstGeom>
          <a:noFill/>
        </p:spPr>
        <p:txBody>
          <a:bodyPr wrap="square" rtlCol="0">
            <a:spAutoFit/>
          </a:bodyPr>
          <a:lstStyle/>
          <a:p>
            <a:pPr marL="285750" indent="-285750">
              <a:buFont typeface="Arial" panose="020B0604020202020204" pitchFamily="34" charset="0"/>
              <a:buChar char="•"/>
            </a:pPr>
            <a:r>
              <a:rPr lang="en-US" sz="1900" dirty="0"/>
              <a:t>TFBS associated with hypothesized loop extrusion model are give high predictive importance in the model</a:t>
            </a:r>
          </a:p>
          <a:p>
            <a:pPr marL="285750" indent="-285750">
              <a:buFont typeface="Arial" panose="020B0604020202020204" pitchFamily="34" charset="0"/>
              <a:buChar char="•"/>
            </a:pPr>
            <a:endParaRPr lang="en-US" sz="1900" dirty="0"/>
          </a:p>
          <a:p>
            <a:pPr marL="285750" indent="-285750">
              <a:buFont typeface="Arial" panose="020B0604020202020204" pitchFamily="34" charset="0"/>
              <a:buChar char="•"/>
            </a:pPr>
            <a:r>
              <a:rPr lang="en-US" sz="1900" dirty="0"/>
              <a:t>A combination of chromatin states, histone modification, and </a:t>
            </a:r>
            <a:r>
              <a:rPr lang="en-US" sz="1900" dirty="0" err="1"/>
              <a:t>DNAse</a:t>
            </a:r>
            <a:r>
              <a:rPr lang="en-US" sz="1900" dirty="0"/>
              <a:t> I hypersensitive sites were found to have high importance for both cell lines</a:t>
            </a:r>
          </a:p>
          <a:p>
            <a:pPr marL="285750" indent="-285750">
              <a:buFont typeface="Arial" panose="020B0604020202020204" pitchFamily="34" charset="0"/>
              <a:buChar char="•"/>
            </a:pPr>
            <a:endParaRPr lang="en-US" sz="1900" dirty="0"/>
          </a:p>
          <a:p>
            <a:pPr marL="285750" indent="-285750">
              <a:buFont typeface="Arial" panose="020B0604020202020204" pitchFamily="34" charset="0"/>
              <a:buChar char="•"/>
            </a:pPr>
            <a:r>
              <a:rPr lang="en-US" sz="1900" dirty="0"/>
              <a:t>Agreement of importance rankings between resolutions decrease as resolution decreases</a:t>
            </a:r>
          </a:p>
          <a:p>
            <a:pPr marL="285750" indent="-285750">
              <a:buFont typeface="Arial" panose="020B0604020202020204" pitchFamily="34" charset="0"/>
              <a:buChar char="•"/>
            </a:pPr>
            <a:endParaRPr lang="en-US" sz="1900" dirty="0"/>
          </a:p>
          <a:p>
            <a:pPr marL="285750" indent="-285750">
              <a:buFont typeface="Arial" panose="020B0604020202020204" pitchFamily="34" charset="0"/>
              <a:buChar char="•"/>
            </a:pPr>
            <a:r>
              <a:rPr lang="en-US" sz="1900" dirty="0"/>
              <a:t>Lower resolutions may not be able to capture enriched genomic annotations at TAD boundaries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4144093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7DBA2-1997-4927-81B3-4DB3851AE80B}"/>
              </a:ext>
            </a:extLst>
          </p:cNvPr>
          <p:cNvSpPr>
            <a:spLocks noGrp="1"/>
          </p:cNvSpPr>
          <p:nvPr>
            <p:ph type="title"/>
          </p:nvPr>
        </p:nvSpPr>
        <p:spPr/>
        <p:txBody>
          <a:bodyPr/>
          <a:lstStyle/>
          <a:p>
            <a:r>
              <a:rPr lang="en-US" dirty="0"/>
              <a:t>In Summary</a:t>
            </a:r>
          </a:p>
        </p:txBody>
      </p:sp>
      <p:sp>
        <p:nvSpPr>
          <p:cNvPr id="3" name="Content Placeholder 2">
            <a:extLst>
              <a:ext uri="{FF2B5EF4-FFF2-40B4-BE49-F238E27FC236}">
                <a16:creationId xmlns:a16="http://schemas.microsoft.com/office/drawing/2014/main" id="{B7A7B6EA-5439-4D1C-8087-49423B83A412}"/>
              </a:ext>
            </a:extLst>
          </p:cNvPr>
          <p:cNvSpPr>
            <a:spLocks noGrp="1"/>
          </p:cNvSpPr>
          <p:nvPr>
            <p:ph idx="1"/>
          </p:nvPr>
        </p:nvSpPr>
        <p:spPr/>
        <p:txBody>
          <a:bodyPr>
            <a:normAutofit fontScale="85000" lnSpcReduction="20000"/>
          </a:bodyPr>
          <a:lstStyle/>
          <a:p>
            <a:r>
              <a:rPr lang="en-US" dirty="0"/>
              <a:t>We developed an ensemble framework to directly compare models implemented on a variety of different data-level characteristics.</a:t>
            </a:r>
          </a:p>
          <a:p>
            <a:r>
              <a:rPr lang="en-US" dirty="0"/>
              <a:t>Applications of this framework indicated that applying class balancing techniques on training data prior to modelling improved performance.</a:t>
            </a:r>
          </a:p>
          <a:p>
            <a:r>
              <a:rPr lang="en-US" dirty="0"/>
              <a:t>Specifically, a combination of random over- and under-sampling was shown to exhibit best performances across all of the metrics considered.</a:t>
            </a:r>
          </a:p>
          <a:p>
            <a:r>
              <a:rPr lang="en-US" dirty="0"/>
              <a:t>Comparisons of different performance metrics showed the importance of using composite metrics when validating models on imbalanced data</a:t>
            </a:r>
          </a:p>
          <a:p>
            <a:r>
              <a:rPr lang="en-US" dirty="0"/>
              <a:t>Furthermore, models built on (log</a:t>
            </a:r>
            <a:r>
              <a:rPr lang="en-US" baseline="-25000" dirty="0"/>
              <a:t>2</a:t>
            </a:r>
            <a:r>
              <a:rPr lang="en-US" dirty="0"/>
              <a:t>) distance-type predictors, in combination with data re-sampling, outperformed other predictor types.</a:t>
            </a:r>
          </a:p>
          <a:p>
            <a:r>
              <a:rPr lang="en-US" dirty="0"/>
              <a:t>Performances worsened as resolution decreased</a:t>
            </a:r>
          </a:p>
          <a:p>
            <a:r>
              <a:rPr lang="en-US" dirty="0"/>
              <a:t>Variable </a:t>
            </a:r>
            <a:r>
              <a:rPr lang="en-US" dirty="0" err="1"/>
              <a:t>importances</a:t>
            </a:r>
            <a:r>
              <a:rPr lang="en-US" dirty="0"/>
              <a:t> point toward some confirmed and unconfirmed annotations associated with TAD boundaries</a:t>
            </a:r>
          </a:p>
        </p:txBody>
      </p:sp>
    </p:spTree>
    <p:extLst>
      <p:ext uri="{BB962C8B-B14F-4D97-AF65-F5344CB8AC3E}">
        <p14:creationId xmlns:p14="http://schemas.microsoft.com/office/powerpoint/2010/main" val="42055626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DCB63-2B27-4D91-A304-32A9EF37BEDA}"/>
              </a:ext>
            </a:extLst>
          </p:cNvPr>
          <p:cNvSpPr>
            <a:spLocks noGrp="1"/>
          </p:cNvSpPr>
          <p:nvPr>
            <p:ph type="title"/>
          </p:nvPr>
        </p:nvSpPr>
        <p:spPr/>
        <p:txBody>
          <a:bodyPr/>
          <a:lstStyle/>
          <a:p>
            <a:r>
              <a:rPr lang="en-US" dirty="0"/>
              <a:t>In Summary</a:t>
            </a:r>
          </a:p>
        </p:txBody>
      </p:sp>
      <p:sp>
        <p:nvSpPr>
          <p:cNvPr id="3" name="Content Placeholder 2">
            <a:extLst>
              <a:ext uri="{FF2B5EF4-FFF2-40B4-BE49-F238E27FC236}">
                <a16:creationId xmlns:a16="http://schemas.microsoft.com/office/drawing/2014/main" id="{93344C83-54BB-4A78-903C-6B5837BDC61D}"/>
              </a:ext>
            </a:extLst>
          </p:cNvPr>
          <p:cNvSpPr>
            <a:spLocks noGrp="1"/>
          </p:cNvSpPr>
          <p:nvPr>
            <p:ph idx="1"/>
          </p:nvPr>
        </p:nvSpPr>
        <p:spPr/>
        <p:txBody>
          <a:bodyPr>
            <a:normAutofit lnSpcReduction="10000"/>
          </a:bodyPr>
          <a:lstStyle/>
          <a:p>
            <a:r>
              <a:rPr lang="en-US" dirty="0"/>
              <a:t>CTCF, SMC3, and RAD21 are components of the cohesion complex</a:t>
            </a:r>
          </a:p>
          <a:p>
            <a:r>
              <a:rPr lang="en-US" dirty="0"/>
              <a:t>ZNF143 and YY1 are associated with contributing to interactions between promotors and distal enhancers, thereby a key component of the 3D structure of chromatin</a:t>
            </a:r>
          </a:p>
          <a:p>
            <a:r>
              <a:rPr lang="en-US" dirty="0"/>
              <a:t>Insulator binding sites contribute to chromatin looping domains by blocking enhancer-promotor interactions</a:t>
            </a:r>
          </a:p>
          <a:p>
            <a:r>
              <a:rPr lang="en-US" dirty="0"/>
              <a:t>Interestingly, most histone modifications were found to either not be highly predictive of TAD boundaries or inconsistent across resolutions</a:t>
            </a:r>
          </a:p>
          <a:p>
            <a:r>
              <a:rPr lang="en-US" dirty="0"/>
              <a:t>Other chromatin states exhibited similar inconsistent profiles including regions of heterochromatin and repressed chromatin</a:t>
            </a:r>
          </a:p>
          <a:p>
            <a:endParaRPr lang="en-US" dirty="0"/>
          </a:p>
          <a:p>
            <a:endParaRPr lang="en-US" dirty="0"/>
          </a:p>
        </p:txBody>
      </p:sp>
    </p:spTree>
    <p:extLst>
      <p:ext uri="{BB962C8B-B14F-4D97-AF65-F5344CB8AC3E}">
        <p14:creationId xmlns:p14="http://schemas.microsoft.com/office/powerpoint/2010/main" val="27897708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FB022-E2AA-4D85-9CA1-481922BA52D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4D883007-64B8-4133-BAFE-041C8966617D}"/>
              </a:ext>
            </a:extLst>
          </p:cNvPr>
          <p:cNvSpPr>
            <a:spLocks noGrp="1"/>
          </p:cNvSpPr>
          <p:nvPr>
            <p:ph idx="1"/>
          </p:nvPr>
        </p:nvSpPr>
        <p:spPr/>
        <p:txBody>
          <a:bodyPr>
            <a:normAutofit/>
          </a:bodyPr>
          <a:lstStyle/>
          <a:p>
            <a:r>
              <a:rPr lang="en-US" dirty="0"/>
              <a:t>Our ensemble can be extended to compare other:</a:t>
            </a:r>
          </a:p>
          <a:p>
            <a:pPr lvl="1"/>
            <a:r>
              <a:rPr lang="en-US" dirty="0"/>
              <a:t>Re-sampling techniques</a:t>
            </a:r>
          </a:p>
          <a:p>
            <a:pPr lvl="1"/>
            <a:r>
              <a:rPr lang="en-US" dirty="0"/>
              <a:t>Genomic annotations</a:t>
            </a:r>
          </a:p>
          <a:p>
            <a:pPr lvl="1"/>
            <a:r>
              <a:rPr lang="en-US" dirty="0"/>
              <a:t>Data resolutions</a:t>
            </a:r>
          </a:p>
          <a:p>
            <a:pPr lvl="1"/>
            <a:r>
              <a:rPr lang="en-US" dirty="0"/>
              <a:t>Cell lines</a:t>
            </a:r>
          </a:p>
          <a:p>
            <a:r>
              <a:rPr lang="en-US" dirty="0"/>
              <a:t>The extent of improved performance is contingent on the choice of classification algorithm</a:t>
            </a:r>
          </a:p>
          <a:p>
            <a:r>
              <a:rPr lang="en-US" dirty="0"/>
              <a:t>Other algorithm-level solutions exist to combat class imbalance</a:t>
            </a:r>
          </a:p>
          <a:p>
            <a:pPr marL="0" indent="0">
              <a:buNone/>
            </a:pPr>
            <a:endParaRPr lang="en-US" dirty="0"/>
          </a:p>
        </p:txBody>
      </p:sp>
    </p:spTree>
    <p:extLst>
      <p:ext uri="{BB962C8B-B14F-4D97-AF65-F5344CB8AC3E}">
        <p14:creationId xmlns:p14="http://schemas.microsoft.com/office/powerpoint/2010/main" val="18288308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F2977-C6F1-4C2D-9725-702FCFF9251E}"/>
              </a:ext>
            </a:extLst>
          </p:cNvPr>
          <p:cNvSpPr>
            <a:spLocks noGrp="1"/>
          </p:cNvSpPr>
          <p:nvPr>
            <p:ph type="title"/>
          </p:nvPr>
        </p:nvSpPr>
        <p:spPr/>
        <p:txBody>
          <a:bodyPr/>
          <a:lstStyle/>
          <a:p>
            <a:r>
              <a:rPr lang="en-US" dirty="0"/>
              <a:t>Concluding Remarks</a:t>
            </a:r>
          </a:p>
        </p:txBody>
      </p:sp>
      <p:sp>
        <p:nvSpPr>
          <p:cNvPr id="3" name="Content Placeholder 2">
            <a:extLst>
              <a:ext uri="{FF2B5EF4-FFF2-40B4-BE49-F238E27FC236}">
                <a16:creationId xmlns:a16="http://schemas.microsoft.com/office/drawing/2014/main" id="{60F7ABFD-2991-4F84-99C0-5E9200CE50BC}"/>
              </a:ext>
            </a:extLst>
          </p:cNvPr>
          <p:cNvSpPr>
            <a:spLocks noGrp="1"/>
          </p:cNvSpPr>
          <p:nvPr>
            <p:ph idx="1"/>
          </p:nvPr>
        </p:nvSpPr>
        <p:spPr/>
        <p:txBody>
          <a:bodyPr/>
          <a:lstStyle/>
          <a:p>
            <a:r>
              <a:rPr lang="en-US" dirty="0"/>
              <a:t>We are just starting to understand the nature of TADs and their boundaries and therefore many questions remain unanswered.</a:t>
            </a:r>
          </a:p>
          <a:p>
            <a:r>
              <a:rPr lang="en-US" dirty="0"/>
              <a:t>Identifying which genomic annotations are associated with TAD boundary formation can lead to better insight of how diseases develop. </a:t>
            </a:r>
          </a:p>
          <a:p>
            <a:r>
              <a:rPr lang="en-US" dirty="0"/>
              <a:t>Our framework provides a useful comparison of data-level techniques that can be used to accurately and efficiently predict TAD boundary formation using genomic annotations</a:t>
            </a:r>
          </a:p>
          <a:p>
            <a:endParaRPr lang="en-US" dirty="0"/>
          </a:p>
        </p:txBody>
      </p:sp>
    </p:spTree>
    <p:extLst>
      <p:ext uri="{BB962C8B-B14F-4D97-AF65-F5344CB8AC3E}">
        <p14:creationId xmlns:p14="http://schemas.microsoft.com/office/powerpoint/2010/main" val="18924957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FDEF6-9D40-4B7A-A3D9-95A5999ADB08}"/>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E3CD9A9-113F-4544-A6BF-4AFC872E7603}"/>
              </a:ext>
            </a:extLst>
          </p:cNvPr>
          <p:cNvSpPr>
            <a:spLocks noGrp="1"/>
          </p:cNvSpPr>
          <p:nvPr>
            <p:ph idx="1"/>
          </p:nvPr>
        </p:nvSpPr>
        <p:spPr/>
        <p:txBody>
          <a:bodyPr>
            <a:normAutofit fontScale="32500" lnSpcReduction="20000"/>
          </a:bodyPr>
          <a:lstStyle/>
          <a:p>
            <a:r>
              <a:rPr lang="en-US" dirty="0"/>
              <a:t>Tan, Song. “Chromatin Enzymes.” </a:t>
            </a:r>
            <a:r>
              <a:rPr lang="en-US" i="1" dirty="0"/>
              <a:t>Tan Lab at Penn State</a:t>
            </a:r>
            <a:r>
              <a:rPr lang="en-US" dirty="0"/>
              <a:t>, </a:t>
            </a:r>
            <a:r>
              <a:rPr lang="en-US" dirty="0">
                <a:hlinkClick r:id="rId2"/>
              </a:rPr>
              <a:t>www.personal.psu.edu/sxt30/projects_chromatinenzymes.html</a:t>
            </a:r>
            <a:r>
              <a:rPr lang="en-US" dirty="0"/>
              <a:t>.</a:t>
            </a:r>
          </a:p>
          <a:p>
            <a:r>
              <a:rPr lang="en-US" dirty="0"/>
              <a:t>Lumen Learning, and Houston Community College. “Biology for Non-Majors I.” </a:t>
            </a:r>
            <a:r>
              <a:rPr lang="en-US" i="1" dirty="0"/>
              <a:t>Lumen</a:t>
            </a:r>
            <a:r>
              <a:rPr lang="en-US" dirty="0"/>
              <a:t>, courses.lumenlearning.com/wm-nmbiology1/chapter/reading-eukaryotic-transcription-gene-regulation/</a:t>
            </a:r>
          </a:p>
          <a:p>
            <a:r>
              <a:rPr lang="en-US" dirty="0"/>
              <a:t>Lieberman-Aiden, E., Van </a:t>
            </a:r>
            <a:r>
              <a:rPr lang="en-US" dirty="0" err="1"/>
              <a:t>Berkum</a:t>
            </a:r>
            <a:r>
              <a:rPr lang="en-US" dirty="0"/>
              <a:t>, N. L., Williams, L., </a:t>
            </a:r>
            <a:r>
              <a:rPr lang="en-US" dirty="0" err="1"/>
              <a:t>Imakaev</a:t>
            </a:r>
            <a:r>
              <a:rPr lang="en-US" dirty="0"/>
              <a:t>, M., </a:t>
            </a:r>
            <a:r>
              <a:rPr lang="en-US" dirty="0" err="1"/>
              <a:t>Ragoczy</a:t>
            </a:r>
            <a:r>
              <a:rPr lang="en-US" dirty="0"/>
              <a:t>, T., Telling, A., ... &amp; Sandstrom, R. (2009). Comprehensive mapping of long-range interactions reveals folding principles of the human genome. </a:t>
            </a:r>
            <a:r>
              <a:rPr lang="en-US" i="1" dirty="0"/>
              <a:t>science</a:t>
            </a:r>
            <a:r>
              <a:rPr lang="en-US" dirty="0"/>
              <a:t>, </a:t>
            </a:r>
            <a:r>
              <a:rPr lang="en-US" i="1" dirty="0"/>
              <a:t>326</a:t>
            </a:r>
            <a:r>
              <a:rPr lang="en-US" dirty="0"/>
              <a:t>(5950), 289-293.</a:t>
            </a:r>
          </a:p>
          <a:p>
            <a:r>
              <a:rPr lang="en-US" dirty="0" err="1"/>
              <a:t>Matharu</a:t>
            </a:r>
            <a:r>
              <a:rPr lang="en-US" dirty="0"/>
              <a:t>, Navneet, and Nadav </a:t>
            </a:r>
            <a:r>
              <a:rPr lang="en-US" dirty="0" err="1"/>
              <a:t>Ahituv</a:t>
            </a:r>
            <a:r>
              <a:rPr lang="en-US" dirty="0"/>
              <a:t>. "Minor loops in major folds: enhancer–promoter looping, chromatin restructuring, and their association with transcriptional regulation and disease." </a:t>
            </a:r>
            <a:r>
              <a:rPr lang="en-US" i="1" dirty="0" err="1"/>
              <a:t>PLoS</a:t>
            </a:r>
            <a:r>
              <a:rPr lang="en-US" i="1" dirty="0"/>
              <a:t> genetics</a:t>
            </a:r>
            <a:r>
              <a:rPr lang="en-US" dirty="0"/>
              <a:t> 11.12 (2015): e1005640.</a:t>
            </a:r>
          </a:p>
          <a:p>
            <a:r>
              <a:rPr lang="en-US" dirty="0"/>
              <a:t>ENCODE Project Consortium. "A user's guide to the encyclopedia of DNA elements (ENCODE)." </a:t>
            </a:r>
            <a:r>
              <a:rPr lang="en-US" i="1" dirty="0" err="1"/>
              <a:t>PLoS</a:t>
            </a:r>
            <a:r>
              <a:rPr lang="en-US" i="1" dirty="0"/>
              <a:t> biology</a:t>
            </a:r>
            <a:r>
              <a:rPr lang="en-US" dirty="0"/>
              <a:t> 9.4 (2011): e1001046.</a:t>
            </a:r>
          </a:p>
          <a:p>
            <a:r>
              <a:rPr lang="en-US" dirty="0"/>
              <a:t>Neva C. Durand*, James T. Robinson*, Muhammad S. Shamim, </a:t>
            </a:r>
            <a:r>
              <a:rPr lang="en-US" dirty="0" err="1"/>
              <a:t>Ido</a:t>
            </a:r>
            <a:r>
              <a:rPr lang="en-US" dirty="0"/>
              <a:t> </a:t>
            </a:r>
            <a:r>
              <a:rPr lang="en-US" dirty="0" err="1"/>
              <a:t>Machol</a:t>
            </a:r>
            <a:r>
              <a:rPr lang="en-US" dirty="0"/>
              <a:t>, Jill P. </a:t>
            </a:r>
            <a:r>
              <a:rPr lang="en-US" dirty="0" err="1"/>
              <a:t>Mesirov</a:t>
            </a:r>
            <a:r>
              <a:rPr lang="en-US" dirty="0"/>
              <a:t>, Eric S. Lander, and </a:t>
            </a:r>
            <a:r>
              <a:rPr lang="en-US" dirty="0" err="1"/>
              <a:t>Erez</a:t>
            </a:r>
            <a:r>
              <a:rPr lang="en-US" dirty="0"/>
              <a:t> Lieberman Aiden. </a:t>
            </a:r>
            <a:r>
              <a:rPr lang="en-US" i="1" dirty="0"/>
              <a:t>"</a:t>
            </a:r>
            <a:r>
              <a:rPr lang="en-US" i="1" dirty="0" err="1"/>
              <a:t>Juicebox</a:t>
            </a:r>
            <a:r>
              <a:rPr lang="en-US" i="1" dirty="0"/>
              <a:t> provides a visualization system for Hi-C contact maps with unlimited </a:t>
            </a:r>
            <a:r>
              <a:rPr lang="en-US" i="1" dirty="0" err="1"/>
              <a:t>zoom."Cell</a:t>
            </a:r>
            <a:r>
              <a:rPr lang="en-US" i="1" dirty="0"/>
              <a:t> Systems</a:t>
            </a:r>
            <a:r>
              <a:rPr lang="en-US" dirty="0"/>
              <a:t> 3(1), 2016.</a:t>
            </a:r>
          </a:p>
          <a:p>
            <a:r>
              <a:rPr lang="en-US" dirty="0"/>
              <a:t>James T. Robinson, Douglass Turner, Neva C. Durand, Helga </a:t>
            </a:r>
            <a:r>
              <a:rPr lang="en-US" dirty="0" err="1"/>
              <a:t>Thorvaldsdóttir</a:t>
            </a:r>
            <a:r>
              <a:rPr lang="en-US" dirty="0"/>
              <a:t>, Jill P. </a:t>
            </a:r>
            <a:r>
              <a:rPr lang="en-US" dirty="0" err="1"/>
              <a:t>Mesirov</a:t>
            </a:r>
            <a:r>
              <a:rPr lang="en-US" dirty="0"/>
              <a:t>, </a:t>
            </a:r>
            <a:r>
              <a:rPr lang="en-US" dirty="0" err="1"/>
              <a:t>Erez</a:t>
            </a:r>
            <a:r>
              <a:rPr lang="en-US" dirty="0"/>
              <a:t> Lieberman Aiden. </a:t>
            </a:r>
            <a:r>
              <a:rPr lang="en-US" i="1" dirty="0"/>
              <a:t>"Juicebox.js Provides a Cloud-Based Visualization System for Hi-C Data."</a:t>
            </a:r>
            <a:r>
              <a:rPr lang="en-US" dirty="0"/>
              <a:t> </a:t>
            </a:r>
            <a:r>
              <a:rPr lang="en-US" i="1" dirty="0"/>
              <a:t>Cell Systems</a:t>
            </a:r>
            <a:r>
              <a:rPr lang="en-US" dirty="0"/>
              <a:t> 6(2), 2018.</a:t>
            </a:r>
          </a:p>
          <a:p>
            <a:r>
              <a:rPr lang="en-US" dirty="0" err="1"/>
              <a:t>Lupiáñez</a:t>
            </a:r>
            <a:r>
              <a:rPr lang="en-US" dirty="0"/>
              <a:t>, Darío G., Malte </a:t>
            </a:r>
            <a:r>
              <a:rPr lang="en-US" dirty="0" err="1"/>
              <a:t>Spielmann</a:t>
            </a:r>
            <a:r>
              <a:rPr lang="en-US" dirty="0"/>
              <a:t>, and Stefan </a:t>
            </a:r>
            <a:r>
              <a:rPr lang="en-US" dirty="0" err="1"/>
              <a:t>Mundlos</a:t>
            </a:r>
            <a:r>
              <a:rPr lang="en-US" dirty="0"/>
              <a:t>. "Breaking TADs: how alterations of chromatin domains result in disease." </a:t>
            </a:r>
            <a:r>
              <a:rPr lang="en-US" i="1" dirty="0"/>
              <a:t>Trends in Genetics</a:t>
            </a:r>
            <a:r>
              <a:rPr lang="en-US" dirty="0"/>
              <a:t> 32.4 (2016): 225-237.</a:t>
            </a:r>
          </a:p>
          <a:p>
            <a:r>
              <a:rPr lang="en-US" dirty="0"/>
              <a:t>Sanborn, Adrian L., et al. "Chromatin extrusion explains key features of loop and domain formation in wild-type and engineered genomes." </a:t>
            </a:r>
            <a:r>
              <a:rPr lang="en-US" i="1" dirty="0"/>
              <a:t>Proceedings of the National Academy of Sciences</a:t>
            </a:r>
            <a:r>
              <a:rPr lang="en-US" dirty="0"/>
              <a:t> 112.47 (2015): E6456-E6465.</a:t>
            </a:r>
          </a:p>
          <a:p>
            <a:r>
              <a:rPr lang="en-US" dirty="0"/>
              <a:t>Huang, </a:t>
            </a:r>
            <a:r>
              <a:rPr lang="en-US" dirty="0" err="1"/>
              <a:t>Jialiang</a:t>
            </a:r>
            <a:r>
              <a:rPr lang="en-US" dirty="0"/>
              <a:t>, et al. "Predicting chromatin organization using histone marks." </a:t>
            </a:r>
            <a:r>
              <a:rPr lang="en-US" i="1" dirty="0"/>
              <a:t>Genome biology</a:t>
            </a:r>
            <a:r>
              <a:rPr lang="en-US" dirty="0"/>
              <a:t> 16.1 (2015): 162.</a:t>
            </a:r>
          </a:p>
          <a:p>
            <a:r>
              <a:rPr lang="en-US" dirty="0"/>
              <a:t>Weintraub, Abraham S., et al. "YY1 is a structural regulator of enhancer-promoter loops." </a:t>
            </a:r>
            <a:r>
              <a:rPr lang="en-US" i="1" dirty="0"/>
              <a:t>Cell</a:t>
            </a:r>
            <a:r>
              <a:rPr lang="en-US" dirty="0"/>
              <a:t> 171.7 (2017): 1573-1588.</a:t>
            </a:r>
          </a:p>
          <a:p>
            <a:r>
              <a:rPr lang="en-US" dirty="0"/>
              <a:t>Zhou, Jian, and Olga G. </a:t>
            </a:r>
            <a:r>
              <a:rPr lang="en-US" dirty="0" err="1"/>
              <a:t>Troyanskaya</a:t>
            </a:r>
            <a:r>
              <a:rPr lang="en-US" dirty="0"/>
              <a:t>. "Global quantitative modeling of chromatin factor interactions." </a:t>
            </a:r>
            <a:r>
              <a:rPr lang="en-US" i="1" dirty="0" err="1"/>
              <a:t>PLoS</a:t>
            </a:r>
            <a:r>
              <a:rPr lang="en-US" i="1" dirty="0"/>
              <a:t> computational biology</a:t>
            </a:r>
            <a:r>
              <a:rPr lang="en-US" dirty="0"/>
              <a:t> 10.3 (2014): e1003525.</a:t>
            </a:r>
          </a:p>
          <a:p>
            <a:r>
              <a:rPr lang="en-US" dirty="0" err="1"/>
              <a:t>Lusa</a:t>
            </a:r>
            <a:r>
              <a:rPr lang="en-US" dirty="0"/>
              <a:t>, Lara. "Class prediction for high-dimensional class-imbalanced data." </a:t>
            </a:r>
            <a:r>
              <a:rPr lang="en-US" i="1" dirty="0"/>
              <a:t>BMC bioinformatics</a:t>
            </a:r>
            <a:r>
              <a:rPr lang="en-US" dirty="0"/>
              <a:t> 11.1 (2010): 523.</a:t>
            </a:r>
          </a:p>
          <a:p>
            <a:r>
              <a:rPr lang="en-US" dirty="0"/>
              <a:t>Gonzalez, David, et al. "ZNF143 protein is an important regulator of the myeloid transcription factor C/EBPα." </a:t>
            </a:r>
            <a:r>
              <a:rPr lang="en-US" i="1" dirty="0"/>
              <a:t>Journal of Biological Chemistry</a:t>
            </a:r>
            <a:r>
              <a:rPr lang="en-US" dirty="0"/>
              <a:t> 292.46 (2017): 18924-18936.</a:t>
            </a:r>
          </a:p>
          <a:p>
            <a:r>
              <a:rPr lang="en-US" dirty="0" err="1"/>
              <a:t>Heidari</a:t>
            </a:r>
            <a:r>
              <a:rPr lang="en-US" dirty="0"/>
              <a:t>, </a:t>
            </a:r>
            <a:r>
              <a:rPr lang="en-US" dirty="0" err="1"/>
              <a:t>Nastaran</a:t>
            </a:r>
            <a:r>
              <a:rPr lang="en-US" dirty="0"/>
              <a:t>, et al. "Genome-wide map of regulatory interactions in the human genome." </a:t>
            </a:r>
            <a:r>
              <a:rPr lang="en-US" i="1" dirty="0"/>
              <a:t>Genome research</a:t>
            </a:r>
            <a:r>
              <a:rPr lang="en-US" dirty="0"/>
              <a:t> 24.12 (2014): 1905-1917.</a:t>
            </a:r>
          </a:p>
          <a:p>
            <a:r>
              <a:rPr lang="en-US" dirty="0"/>
              <a:t>Hong, </a:t>
            </a:r>
            <a:r>
              <a:rPr lang="en-US" dirty="0" err="1"/>
              <a:t>Seungpyo</a:t>
            </a:r>
            <a:r>
              <a:rPr lang="en-US" dirty="0"/>
              <a:t>, and </a:t>
            </a:r>
            <a:r>
              <a:rPr lang="en-US" dirty="0" err="1"/>
              <a:t>Dongsup</a:t>
            </a:r>
            <a:r>
              <a:rPr lang="en-US" dirty="0"/>
              <a:t> Kim. "Computational characterization of chromatin domain boundary-associated genomic elements." </a:t>
            </a:r>
            <a:r>
              <a:rPr lang="en-US" i="1" dirty="0"/>
              <a:t>Nucleic acids research</a:t>
            </a:r>
            <a:r>
              <a:rPr lang="en-US" dirty="0"/>
              <a:t> 45.18 (2017): 10403-10414.</a:t>
            </a:r>
          </a:p>
          <a:p>
            <a:r>
              <a:rPr lang="en-US" dirty="0" err="1"/>
              <a:t>Flavahan</a:t>
            </a:r>
            <a:r>
              <a:rPr lang="en-US" dirty="0"/>
              <a:t>, William A., et al. "Insulator dysfunction and oncogene activation in IDH mutant gliomas." </a:t>
            </a:r>
            <a:r>
              <a:rPr lang="en-US" i="1" dirty="0"/>
              <a:t>Nature</a:t>
            </a:r>
            <a:r>
              <a:rPr lang="en-US" dirty="0"/>
              <a:t> 529.7584 (2016): 110.</a:t>
            </a:r>
          </a:p>
          <a:p>
            <a:r>
              <a:rPr lang="en-US" dirty="0"/>
              <a:t>Mourad, Raphael, and Olivier Cuvier. "Computational identification of genomic features that influence 3D chromatin domain formation." </a:t>
            </a:r>
            <a:r>
              <a:rPr lang="en-US" i="1" dirty="0" err="1"/>
              <a:t>PLoS</a:t>
            </a:r>
            <a:r>
              <a:rPr lang="en-US" i="1" dirty="0"/>
              <a:t> computational biology</a:t>
            </a:r>
            <a:r>
              <a:rPr lang="en-US" dirty="0"/>
              <a:t> 12.5 (2016): e1004908.</a:t>
            </a:r>
          </a:p>
        </p:txBody>
      </p:sp>
    </p:spTree>
    <p:extLst>
      <p:ext uri="{BB962C8B-B14F-4D97-AF65-F5344CB8AC3E}">
        <p14:creationId xmlns:p14="http://schemas.microsoft.com/office/powerpoint/2010/main" val="2539675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7B51A-46D5-4F4A-8B96-DA6FC4F9DCAF}"/>
              </a:ext>
            </a:extLst>
          </p:cNvPr>
          <p:cNvSpPr>
            <a:spLocks noGrp="1"/>
          </p:cNvSpPr>
          <p:nvPr>
            <p:ph type="title"/>
          </p:nvPr>
        </p:nvSpPr>
        <p:spPr/>
        <p:txBody>
          <a:bodyPr/>
          <a:lstStyle/>
          <a:p>
            <a:r>
              <a:rPr lang="en-US" dirty="0"/>
              <a:t>Chromosome conformation capture techniques</a:t>
            </a:r>
          </a:p>
        </p:txBody>
      </p:sp>
      <p:sp>
        <p:nvSpPr>
          <p:cNvPr id="3" name="Content Placeholder 2">
            <a:extLst>
              <a:ext uri="{FF2B5EF4-FFF2-40B4-BE49-F238E27FC236}">
                <a16:creationId xmlns:a16="http://schemas.microsoft.com/office/drawing/2014/main" id="{2BD5F40A-362C-498F-87F6-999E0B24ABA1}"/>
              </a:ext>
            </a:extLst>
          </p:cNvPr>
          <p:cNvSpPr>
            <a:spLocks noGrp="1"/>
          </p:cNvSpPr>
          <p:nvPr>
            <p:ph idx="1"/>
          </p:nvPr>
        </p:nvSpPr>
        <p:spPr>
          <a:xfrm>
            <a:off x="838200" y="1825625"/>
            <a:ext cx="10515600" cy="4351338"/>
          </a:xfrm>
        </p:spPr>
        <p:txBody>
          <a:bodyPr>
            <a:normAutofit lnSpcReduction="10000"/>
          </a:bodyPr>
          <a:lstStyle/>
          <a:p>
            <a:r>
              <a:rPr lang="en-US" dirty="0"/>
              <a:t>A set of molecular biology methods used to analyze the spatial organization of chromatin in a cell</a:t>
            </a:r>
          </a:p>
          <a:p>
            <a:pPr marL="0" indent="0">
              <a:buNone/>
            </a:pPr>
            <a:endParaRPr lang="en-US" dirty="0"/>
          </a:p>
          <a:p>
            <a:r>
              <a:rPr lang="en-US" dirty="0"/>
              <a:t>Quantifies the number of interactions between genomic loci that are nearby in 3-D space, but may be separated by many nucleotides in the linear genome</a:t>
            </a:r>
          </a:p>
          <a:p>
            <a:pPr marL="0" indent="0">
              <a:buNone/>
            </a:pPr>
            <a:endParaRPr lang="en-US" dirty="0"/>
          </a:p>
          <a:p>
            <a:r>
              <a:rPr lang="en-US" dirty="0"/>
              <a:t>Hi-C is an extension of previous techniques that is capable of identifying long range interactions in an unbiased, genome-wide fashion</a:t>
            </a:r>
          </a:p>
          <a:p>
            <a:endParaRPr lang="en-US" dirty="0"/>
          </a:p>
        </p:txBody>
      </p:sp>
    </p:spTree>
    <p:extLst>
      <p:ext uri="{BB962C8B-B14F-4D97-AF65-F5344CB8AC3E}">
        <p14:creationId xmlns:p14="http://schemas.microsoft.com/office/powerpoint/2010/main" val="7548176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8434A-6C3B-47FC-B7D3-89C83DDBC27E}"/>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77C66AB4-11E6-476E-AE3A-8810DCBEF7EB}"/>
              </a:ext>
            </a:extLst>
          </p:cNvPr>
          <p:cNvSpPr>
            <a:spLocks noGrp="1"/>
          </p:cNvSpPr>
          <p:nvPr>
            <p:ph idx="1"/>
          </p:nvPr>
        </p:nvSpPr>
        <p:spPr/>
        <p:txBody>
          <a:bodyPr/>
          <a:lstStyle/>
          <a:p>
            <a:r>
              <a:rPr lang="en-US" dirty="0"/>
              <a:t>Any Questions?</a:t>
            </a:r>
          </a:p>
        </p:txBody>
      </p:sp>
    </p:spTree>
    <p:extLst>
      <p:ext uri="{BB962C8B-B14F-4D97-AF65-F5344CB8AC3E}">
        <p14:creationId xmlns:p14="http://schemas.microsoft.com/office/powerpoint/2010/main" val="646954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AE23C-5325-4BF6-A5D7-500193DCA9B4}"/>
              </a:ext>
            </a:extLst>
          </p:cNvPr>
          <p:cNvSpPr>
            <a:spLocks noGrp="1"/>
          </p:cNvSpPr>
          <p:nvPr>
            <p:ph type="title"/>
          </p:nvPr>
        </p:nvSpPr>
        <p:spPr/>
        <p:txBody>
          <a:bodyPr/>
          <a:lstStyle/>
          <a:p>
            <a:r>
              <a:rPr lang="en-US" dirty="0"/>
              <a:t>Topologically Associating Domains</a:t>
            </a:r>
          </a:p>
        </p:txBody>
      </p:sp>
      <p:sp>
        <p:nvSpPr>
          <p:cNvPr id="3" name="Content Placeholder 2">
            <a:extLst>
              <a:ext uri="{FF2B5EF4-FFF2-40B4-BE49-F238E27FC236}">
                <a16:creationId xmlns:a16="http://schemas.microsoft.com/office/drawing/2014/main" id="{8A20DE24-EF25-4E85-BCF0-244AD012CE4D}"/>
              </a:ext>
            </a:extLst>
          </p:cNvPr>
          <p:cNvSpPr>
            <a:spLocks noGrp="1"/>
          </p:cNvSpPr>
          <p:nvPr>
            <p:ph idx="1"/>
          </p:nvPr>
        </p:nvSpPr>
        <p:spPr>
          <a:xfrm>
            <a:off x="838200" y="1825625"/>
            <a:ext cx="5257800" cy="4351338"/>
          </a:xfrm>
        </p:spPr>
        <p:txBody>
          <a:bodyPr>
            <a:normAutofit fontScale="92500" lnSpcReduction="10000"/>
          </a:bodyPr>
          <a:lstStyle/>
          <a:p>
            <a:r>
              <a:rPr lang="en-US" dirty="0"/>
              <a:t>Hi-C sequencing technologies have shown that the genome is tightly compacted into distinct compartments termed topologically associating domains (TADs)</a:t>
            </a:r>
          </a:p>
          <a:p>
            <a:endParaRPr lang="en-US" dirty="0"/>
          </a:p>
          <a:p>
            <a:r>
              <a:rPr lang="en-US" dirty="0"/>
              <a:t>The entire genome can be partitioned into two spatial compartments such that greater interaction occurs within each compartment rather than across compartments</a:t>
            </a:r>
          </a:p>
        </p:txBody>
      </p:sp>
      <p:pic>
        <p:nvPicPr>
          <p:cNvPr id="8" name="Picture 7">
            <a:extLst>
              <a:ext uri="{FF2B5EF4-FFF2-40B4-BE49-F238E27FC236}">
                <a16:creationId xmlns:a16="http://schemas.microsoft.com/office/drawing/2014/main" id="{172A137D-3670-4E55-9788-0B793A9858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1576" y="1692988"/>
            <a:ext cx="4712224" cy="4483975"/>
          </a:xfrm>
          <a:prstGeom prst="rect">
            <a:avLst/>
          </a:prstGeom>
        </p:spPr>
      </p:pic>
    </p:spTree>
    <p:extLst>
      <p:ext uri="{BB962C8B-B14F-4D97-AF65-F5344CB8AC3E}">
        <p14:creationId xmlns:p14="http://schemas.microsoft.com/office/powerpoint/2010/main" val="3213894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47AFC-00C1-4702-9BF3-40851E41D32E}"/>
              </a:ext>
            </a:extLst>
          </p:cNvPr>
          <p:cNvSpPr>
            <a:spLocks noGrp="1"/>
          </p:cNvSpPr>
          <p:nvPr>
            <p:ph type="title"/>
          </p:nvPr>
        </p:nvSpPr>
        <p:spPr/>
        <p:txBody>
          <a:bodyPr/>
          <a:lstStyle/>
          <a:p>
            <a:r>
              <a:rPr lang="en-US" dirty="0"/>
              <a:t>Characteristics of TADs</a:t>
            </a:r>
          </a:p>
        </p:txBody>
      </p:sp>
      <p:sp>
        <p:nvSpPr>
          <p:cNvPr id="3" name="Content Placeholder 2">
            <a:extLst>
              <a:ext uri="{FF2B5EF4-FFF2-40B4-BE49-F238E27FC236}">
                <a16:creationId xmlns:a16="http://schemas.microsoft.com/office/drawing/2014/main" id="{6490F751-BE99-4EF8-83BC-625CBC2194ED}"/>
              </a:ext>
            </a:extLst>
          </p:cNvPr>
          <p:cNvSpPr>
            <a:spLocks noGrp="1"/>
          </p:cNvSpPr>
          <p:nvPr>
            <p:ph idx="1"/>
          </p:nvPr>
        </p:nvSpPr>
        <p:spPr>
          <a:xfrm>
            <a:off x="838201" y="1825625"/>
            <a:ext cx="5257800" cy="4351338"/>
          </a:xfrm>
        </p:spPr>
        <p:txBody>
          <a:bodyPr>
            <a:normAutofit fontScale="70000" lnSpcReduction="20000"/>
          </a:bodyPr>
          <a:lstStyle/>
          <a:p>
            <a:r>
              <a:rPr lang="en-US" dirty="0"/>
              <a:t>Evidence suggests that regulatory elements and genes tend to interact more frequently within the same TAD.</a:t>
            </a:r>
          </a:p>
          <a:p>
            <a:r>
              <a:rPr lang="en-US" dirty="0"/>
              <a:t>Boundaries of TADs may play a role in restricting the function of certain genomic elements such as enhancers, thereby impacting the transcription of genes.</a:t>
            </a:r>
          </a:p>
          <a:p>
            <a:r>
              <a:rPr lang="en-US" dirty="0"/>
              <a:t>Approximately 60-80% of TADs remain stable across cell types.</a:t>
            </a:r>
          </a:p>
          <a:p>
            <a:r>
              <a:rPr lang="en-US" dirty="0"/>
              <a:t>Studies have shown that changing the 3D structure of the DNA, causing disruptions in these domains, can lead to adverse outcomes and diseases like cancer.</a:t>
            </a:r>
          </a:p>
          <a:p>
            <a:r>
              <a:rPr lang="en-US" dirty="0"/>
              <a:t>It is unclear what the complete set of genomic-specific features are that correlate with TAD boundaries</a:t>
            </a:r>
          </a:p>
        </p:txBody>
      </p:sp>
      <p:pic>
        <p:nvPicPr>
          <p:cNvPr id="4" name="Picture 3">
            <a:extLst>
              <a:ext uri="{FF2B5EF4-FFF2-40B4-BE49-F238E27FC236}">
                <a16:creationId xmlns:a16="http://schemas.microsoft.com/office/drawing/2014/main" id="{9FD299D0-61EE-4830-9FA3-F3BB597C169B}"/>
              </a:ext>
            </a:extLst>
          </p:cNvPr>
          <p:cNvPicPr>
            <a:picLocks noChangeAspect="1"/>
          </p:cNvPicPr>
          <p:nvPr/>
        </p:nvPicPr>
        <p:blipFill>
          <a:blip r:embed="rId2"/>
          <a:stretch>
            <a:fillRect/>
          </a:stretch>
        </p:blipFill>
        <p:spPr>
          <a:xfrm>
            <a:off x="6968447" y="1690688"/>
            <a:ext cx="4494275" cy="4486275"/>
          </a:xfrm>
          <a:prstGeom prst="rect">
            <a:avLst/>
          </a:prstGeom>
        </p:spPr>
      </p:pic>
    </p:spTree>
    <p:extLst>
      <p:ext uri="{BB962C8B-B14F-4D97-AF65-F5344CB8AC3E}">
        <p14:creationId xmlns:p14="http://schemas.microsoft.com/office/powerpoint/2010/main" val="2228649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22E08-E2CA-441C-97AA-68AC1AF06AB4}"/>
              </a:ext>
            </a:extLst>
          </p:cNvPr>
          <p:cNvSpPr>
            <a:spLocks noGrp="1"/>
          </p:cNvSpPr>
          <p:nvPr>
            <p:ph type="title"/>
          </p:nvPr>
        </p:nvSpPr>
        <p:spPr/>
        <p:txBody>
          <a:bodyPr/>
          <a:lstStyle/>
          <a:p>
            <a:r>
              <a:rPr lang="en-US" dirty="0"/>
              <a:t>Visualizing TADs</a:t>
            </a:r>
          </a:p>
        </p:txBody>
      </p:sp>
      <p:pic>
        <p:nvPicPr>
          <p:cNvPr id="5" name="Picture 4">
            <a:extLst>
              <a:ext uri="{FF2B5EF4-FFF2-40B4-BE49-F238E27FC236}">
                <a16:creationId xmlns:a16="http://schemas.microsoft.com/office/drawing/2014/main" id="{9C05BAD6-9863-4BBD-990D-FAC87B8FAD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85" y="1764929"/>
            <a:ext cx="11888230" cy="4523624"/>
          </a:xfrm>
          <a:prstGeom prst="rect">
            <a:avLst/>
          </a:prstGeom>
        </p:spPr>
      </p:pic>
      <p:sp>
        <p:nvSpPr>
          <p:cNvPr id="3" name="Rectangle 2">
            <a:extLst>
              <a:ext uri="{FF2B5EF4-FFF2-40B4-BE49-F238E27FC236}">
                <a16:creationId xmlns:a16="http://schemas.microsoft.com/office/drawing/2014/main" id="{0925BDDC-ABF5-44F8-9B14-07CF2A89FD0F}"/>
              </a:ext>
            </a:extLst>
          </p:cNvPr>
          <p:cNvSpPr/>
          <p:nvPr/>
        </p:nvSpPr>
        <p:spPr>
          <a:xfrm>
            <a:off x="4711082" y="4688114"/>
            <a:ext cx="7292312" cy="1477328"/>
          </a:xfrm>
          <a:prstGeom prst="rect">
            <a:avLst/>
          </a:prstGeom>
        </p:spPr>
        <p:txBody>
          <a:bodyPr wrap="square">
            <a:spAutoFit/>
          </a:bodyPr>
          <a:lstStyle/>
          <a:p>
            <a:pPr marL="285750" indent="-285750">
              <a:buFont typeface="Arial" panose="020B0604020202020204" pitchFamily="34" charset="0"/>
              <a:buChar char="•"/>
            </a:pPr>
            <a:r>
              <a:rPr lang="en-US" dirty="0"/>
              <a:t>TAD Calling Algorithms are used to delineate the regions on the linear genome that define a TAD.</a:t>
            </a:r>
          </a:p>
          <a:p>
            <a:pPr marL="285750" indent="-285750">
              <a:buFont typeface="Arial" panose="020B0604020202020204" pitchFamily="34" charset="0"/>
              <a:buChar char="•"/>
            </a:pPr>
            <a:r>
              <a:rPr lang="en-US" dirty="0"/>
              <a:t>The partitioning of the genome into TADs is hierarchical in nature</a:t>
            </a:r>
          </a:p>
          <a:p>
            <a:pPr marL="285750" indent="-285750">
              <a:buFont typeface="Arial" panose="020B0604020202020204" pitchFamily="34" charset="0"/>
              <a:buChar char="•"/>
            </a:pPr>
            <a:r>
              <a:rPr lang="en-US" dirty="0"/>
              <a:t>Many different algorithms have been proposed for identifying TADs from Hi-C data</a:t>
            </a:r>
          </a:p>
        </p:txBody>
      </p:sp>
    </p:spTree>
    <p:extLst>
      <p:ext uri="{BB962C8B-B14F-4D97-AF65-F5344CB8AC3E}">
        <p14:creationId xmlns:p14="http://schemas.microsoft.com/office/powerpoint/2010/main" val="2032085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D3E8-7B2E-427C-8B9D-BC516AD9ADBE}"/>
              </a:ext>
            </a:extLst>
          </p:cNvPr>
          <p:cNvSpPr>
            <a:spLocks noGrp="1"/>
          </p:cNvSpPr>
          <p:nvPr>
            <p:ph type="title"/>
          </p:nvPr>
        </p:nvSpPr>
        <p:spPr/>
        <p:txBody>
          <a:bodyPr/>
          <a:lstStyle/>
          <a:p>
            <a:r>
              <a:rPr lang="en-US" dirty="0"/>
              <a:t>Relating TAD Boundaries to Epigenomic Functions</a:t>
            </a:r>
          </a:p>
        </p:txBody>
      </p:sp>
      <p:sp>
        <p:nvSpPr>
          <p:cNvPr id="3" name="Content Placeholder 2">
            <a:extLst>
              <a:ext uri="{FF2B5EF4-FFF2-40B4-BE49-F238E27FC236}">
                <a16:creationId xmlns:a16="http://schemas.microsoft.com/office/drawing/2014/main" id="{D59BBFB3-C52A-4AA9-8764-1F842074AF5D}"/>
              </a:ext>
            </a:extLst>
          </p:cNvPr>
          <p:cNvSpPr>
            <a:spLocks noGrp="1"/>
          </p:cNvSpPr>
          <p:nvPr>
            <p:ph idx="1"/>
          </p:nvPr>
        </p:nvSpPr>
        <p:spPr>
          <a:xfrm>
            <a:off x="838200" y="1825625"/>
            <a:ext cx="5257800" cy="4351338"/>
          </a:xfrm>
        </p:spPr>
        <p:txBody>
          <a:bodyPr>
            <a:normAutofit fontScale="70000" lnSpcReduction="20000"/>
          </a:bodyPr>
          <a:lstStyle/>
          <a:p>
            <a:r>
              <a:rPr lang="en-US" dirty="0"/>
              <a:t>Epigenomics is the study of the complete set of molecular modifications that contribute to differential functionality in the genome</a:t>
            </a:r>
          </a:p>
          <a:p>
            <a:pPr marL="0" indent="0">
              <a:buNone/>
            </a:pPr>
            <a:endParaRPr lang="en-US" dirty="0"/>
          </a:p>
          <a:p>
            <a:r>
              <a:rPr lang="en-US" dirty="0"/>
              <a:t>Protein coding genes only account for about 1% of the DNA sequences in the human genome.</a:t>
            </a:r>
          </a:p>
          <a:p>
            <a:pPr marL="0" indent="0">
              <a:buNone/>
            </a:pPr>
            <a:endParaRPr lang="en-US" dirty="0"/>
          </a:p>
          <a:p>
            <a:r>
              <a:rPr lang="en-US" dirty="0"/>
              <a:t>They provide an opportunity to identify and understand how chromosomal structures act throughout the other 99% of the genome</a:t>
            </a:r>
          </a:p>
          <a:p>
            <a:pPr marL="0" indent="0">
              <a:buNone/>
            </a:pPr>
            <a:endParaRPr lang="en-US" dirty="0"/>
          </a:p>
          <a:p>
            <a:r>
              <a:rPr lang="en-US" dirty="0"/>
              <a:t>Consists of chromatin states, histone modifications, transcription factor binding sites, </a:t>
            </a:r>
            <a:r>
              <a:rPr lang="en-US" dirty="0" err="1"/>
              <a:t>DNAse</a:t>
            </a:r>
            <a:r>
              <a:rPr lang="en-US" dirty="0"/>
              <a:t> I hypersensitive sites, etc.</a:t>
            </a:r>
          </a:p>
        </p:txBody>
      </p:sp>
      <p:pic>
        <p:nvPicPr>
          <p:cNvPr id="5" name="Picture 4">
            <a:extLst>
              <a:ext uri="{FF2B5EF4-FFF2-40B4-BE49-F238E27FC236}">
                <a16:creationId xmlns:a16="http://schemas.microsoft.com/office/drawing/2014/main" id="{FA2BE1C1-E41C-4E72-B5FA-2CF881E10B49}"/>
              </a:ext>
            </a:extLst>
          </p:cNvPr>
          <p:cNvPicPr>
            <a:picLocks noChangeAspect="1"/>
          </p:cNvPicPr>
          <p:nvPr/>
        </p:nvPicPr>
        <p:blipFill>
          <a:blip r:embed="rId3"/>
          <a:stretch>
            <a:fillRect/>
          </a:stretch>
        </p:blipFill>
        <p:spPr>
          <a:xfrm>
            <a:off x="6096000" y="2328848"/>
            <a:ext cx="5261018" cy="3344891"/>
          </a:xfrm>
          <a:prstGeom prst="rect">
            <a:avLst/>
          </a:prstGeom>
        </p:spPr>
      </p:pic>
    </p:spTree>
    <p:extLst>
      <p:ext uri="{BB962C8B-B14F-4D97-AF65-F5344CB8AC3E}">
        <p14:creationId xmlns:p14="http://schemas.microsoft.com/office/powerpoint/2010/main" val="78054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020B3-8C38-4CDE-9124-A6844E4ADCC5}"/>
              </a:ext>
            </a:extLst>
          </p:cNvPr>
          <p:cNvSpPr>
            <a:spLocks noGrp="1"/>
          </p:cNvSpPr>
          <p:nvPr>
            <p:ph type="title"/>
          </p:nvPr>
        </p:nvSpPr>
        <p:spPr/>
        <p:txBody>
          <a:bodyPr/>
          <a:lstStyle/>
          <a:p>
            <a:r>
              <a:rPr lang="en-US" dirty="0"/>
              <a:t>Using Epigenomic Annotations to Predict TAD Formation </a:t>
            </a:r>
          </a:p>
        </p:txBody>
      </p:sp>
      <p:sp>
        <p:nvSpPr>
          <p:cNvPr id="3" name="Content Placeholder 2">
            <a:extLst>
              <a:ext uri="{FF2B5EF4-FFF2-40B4-BE49-F238E27FC236}">
                <a16:creationId xmlns:a16="http://schemas.microsoft.com/office/drawing/2014/main" id="{2F050187-C8FD-4413-BE47-662E7004B3DA}"/>
              </a:ext>
            </a:extLst>
          </p:cNvPr>
          <p:cNvSpPr>
            <a:spLocks noGrp="1"/>
          </p:cNvSpPr>
          <p:nvPr>
            <p:ph idx="1"/>
          </p:nvPr>
        </p:nvSpPr>
        <p:spPr/>
        <p:txBody>
          <a:bodyPr>
            <a:normAutofit lnSpcReduction="10000"/>
          </a:bodyPr>
          <a:lstStyle/>
          <a:p>
            <a:r>
              <a:rPr lang="en-US" dirty="0"/>
              <a:t>We aim to create a classification algorithm that efficiently and correctly identifies the functional genomic elements most predictive of the formation of TAD boundaries</a:t>
            </a:r>
          </a:p>
          <a:p>
            <a:pPr marL="0" indent="0">
              <a:buNone/>
            </a:pPr>
            <a:endParaRPr lang="en-US" dirty="0"/>
          </a:p>
          <a:p>
            <a:r>
              <a:rPr lang="en-US" dirty="0"/>
              <a:t>Create and ensemble framework in which we answer the following questions:</a:t>
            </a:r>
          </a:p>
          <a:p>
            <a:pPr marL="969963" indent="-514350">
              <a:buFont typeface="Arial" panose="020B0604020202020204" pitchFamily="34" charset="0"/>
              <a:buAutoNum type="arabicPeriod"/>
            </a:pPr>
            <a:r>
              <a:rPr lang="en-US" dirty="0"/>
              <a:t>How severe is class imbalance? </a:t>
            </a:r>
          </a:p>
          <a:p>
            <a:pPr marL="969963" indent="-514350">
              <a:buFont typeface="Arial" panose="020B0604020202020204" pitchFamily="34" charset="0"/>
              <a:buAutoNum type="arabicPeriod"/>
            </a:pPr>
            <a:r>
              <a:rPr lang="en-US" dirty="0"/>
              <a:t>What type of predictors improve model performance?</a:t>
            </a:r>
          </a:p>
          <a:p>
            <a:pPr marL="969963" indent="-514350">
              <a:buAutoNum type="arabicPeriod"/>
            </a:pPr>
            <a:r>
              <a:rPr lang="en-US" dirty="0"/>
              <a:t>Which functional genomic elements are most predictive of TAD boundaries?</a:t>
            </a:r>
          </a:p>
          <a:p>
            <a:endParaRPr lang="en-US" dirty="0"/>
          </a:p>
        </p:txBody>
      </p:sp>
    </p:spTree>
    <p:extLst>
      <p:ext uri="{BB962C8B-B14F-4D97-AF65-F5344CB8AC3E}">
        <p14:creationId xmlns:p14="http://schemas.microsoft.com/office/powerpoint/2010/main" val="1845775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4386</TotalTime>
  <Words>2278</Words>
  <Application>Microsoft Office PowerPoint</Application>
  <PresentationFormat>Widescreen</PresentationFormat>
  <Paragraphs>244</Paragraphs>
  <Slides>40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Calibri Light</vt:lpstr>
      <vt:lpstr>Cambria Math</vt:lpstr>
      <vt:lpstr>Office Theme</vt:lpstr>
      <vt:lpstr>Computational Prediction of Boundaries of 3D Genomic Domains in Class Imbalance Settings</vt:lpstr>
      <vt:lpstr>Outline</vt:lpstr>
      <vt:lpstr>The Human Genome</vt:lpstr>
      <vt:lpstr>Chromosome conformation capture techniques</vt:lpstr>
      <vt:lpstr>Topologically Associating Domains</vt:lpstr>
      <vt:lpstr>Characteristics of TADs</vt:lpstr>
      <vt:lpstr>Visualizing TADs</vt:lpstr>
      <vt:lpstr>Relating TAD Boundaries to Epigenomic Functions</vt:lpstr>
      <vt:lpstr>Using Epigenomic Annotations to Predict TAD Formation </vt:lpstr>
      <vt:lpstr>Domain Data Source</vt:lpstr>
      <vt:lpstr>Genomic Annotation Data Source</vt:lpstr>
      <vt:lpstr>Model Construction Outline</vt:lpstr>
      <vt:lpstr>Establishing the response</vt:lpstr>
      <vt:lpstr>Establishing the response</vt:lpstr>
      <vt:lpstr>Establishing the response</vt:lpstr>
      <vt:lpstr>Predictor Types</vt:lpstr>
      <vt:lpstr>Predictor Types</vt:lpstr>
      <vt:lpstr>Predictor Types</vt:lpstr>
      <vt:lpstr>Re-sampling Techniques</vt:lpstr>
      <vt:lpstr>Re-sampling Techniques</vt:lpstr>
      <vt:lpstr>Re-sampling Techniques</vt:lpstr>
      <vt:lpstr>Re-sampling Techniques</vt:lpstr>
      <vt:lpstr>Feature Reduction</vt:lpstr>
      <vt:lpstr>Classification</vt:lpstr>
      <vt:lpstr>Measuring Model Performance</vt:lpstr>
      <vt:lpstr>Measuring Model Performance </vt:lpstr>
      <vt:lpstr>Forming an Ensemble Framework</vt:lpstr>
      <vt:lpstr>Imbalance Ratios Remained Severe &amp; Consistent Across Resolutions</vt:lpstr>
      <vt:lpstr>High Correlations Imply Many Colocalized Annotations Around TAD Boundaries</vt:lpstr>
      <vt:lpstr>Class Imbalance Severely Impacts Model Performance Across Resolutions</vt:lpstr>
      <vt:lpstr>Data Re-Sampling Improves Model Performance</vt:lpstr>
      <vt:lpstr>Using Distance-Type Predictors Further Improved Model Performance</vt:lpstr>
      <vt:lpstr>Models Implemented on SMOTE Re-Sampled Data with Distance-Type Predictors Performed Best Among All Ensemble Systems</vt:lpstr>
      <vt:lpstr>Variable Importances Confirm Biological Functionality of Known Genomic Annotations</vt:lpstr>
      <vt:lpstr>In Summary</vt:lpstr>
      <vt:lpstr>In Summary</vt:lpstr>
      <vt:lpstr>Discussion</vt:lpstr>
      <vt:lpstr>Concluding Remarks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Prediction of Boundaries of 3D Genomic Domains in Class Imbalance Settings</dc:title>
  <dc:creator>Spiro Stilianoudakis</dc:creator>
  <cp:lastModifiedBy>Spiro Stilianoudakis</cp:lastModifiedBy>
  <cp:revision>138</cp:revision>
  <dcterms:created xsi:type="dcterms:W3CDTF">2019-03-30T17:33:03Z</dcterms:created>
  <dcterms:modified xsi:type="dcterms:W3CDTF">2019-04-05T04:58:08Z</dcterms:modified>
</cp:coreProperties>
</file>